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sldIdLst>
    <p:sldId id="2147374066" r:id="rId5"/>
    <p:sldId id="2147469905" r:id="rId6"/>
    <p:sldId id="2147469906" r:id="rId7"/>
    <p:sldId id="2147469907" r:id="rId8"/>
    <p:sldId id="2147469914" r:id="rId9"/>
    <p:sldId id="2147469908" r:id="rId10"/>
    <p:sldId id="2147469911" r:id="rId11"/>
    <p:sldId id="2147469910" r:id="rId12"/>
    <p:sldId id="2147469912" r:id="rId13"/>
    <p:sldId id="2147469913" r:id="rId14"/>
    <p:sldId id="21474698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E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2" autoAdjust="0"/>
    <p:restoredTop sz="94660"/>
  </p:normalViewPr>
  <p:slideViewPr>
    <p:cSldViewPr snapToGrid="0">
      <p:cViewPr varScale="1">
        <p:scale>
          <a:sx n="65" d="100"/>
          <a:sy n="65" d="100"/>
        </p:scale>
        <p:origin x="1014" y="3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9B5D5-CDB5-49FA-8C99-E22775418258}" type="datetimeFigureOut">
              <a:rPr lang="en-IN" smtClean="0"/>
              <a:t>11/04/2024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369B30-8E8B-4AA4-ABF3-8111235997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146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69B30-8E8B-4AA4-ABF3-8111235997A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33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69B30-8E8B-4AA4-ABF3-8111235997AC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8046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0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-Slide-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E47E6B2-BCD1-EA32-4C99-F91EE83A7B30}"/>
              </a:ext>
            </a:extLst>
          </p:cNvPr>
          <p:cNvGrpSpPr/>
          <p:nvPr userDrawn="1"/>
        </p:nvGrpSpPr>
        <p:grpSpPr>
          <a:xfrm>
            <a:off x="685800" y="-657052"/>
            <a:ext cx="5198069" cy="7227865"/>
            <a:chOff x="0" y="-38100"/>
            <a:chExt cx="2053558" cy="2855453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8FA5552E-BD8F-BEC4-1ABB-51F1C3D60715}"/>
                </a:ext>
              </a:extLst>
            </p:cNvPr>
            <p:cNvSpPr/>
            <p:nvPr/>
          </p:nvSpPr>
          <p:spPr>
            <a:xfrm>
              <a:off x="0" y="221476"/>
              <a:ext cx="2053558" cy="2595877"/>
            </a:xfrm>
            <a:custGeom>
              <a:avLst/>
              <a:gdLst/>
              <a:ahLst/>
              <a:cxnLst/>
              <a:rect l="l" t="t" r="r" b="b"/>
              <a:pathLst>
                <a:path w="2053558" h="2817353">
                  <a:moveTo>
                    <a:pt x="0" y="0"/>
                  </a:moveTo>
                  <a:lnTo>
                    <a:pt x="2053558" y="0"/>
                  </a:lnTo>
                  <a:lnTo>
                    <a:pt x="2053558" y="2817353"/>
                  </a:lnTo>
                  <a:lnTo>
                    <a:pt x="0" y="28173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9C04A56-6B7B-35D0-DCBB-09D5266AD124}"/>
                </a:ext>
              </a:extLst>
            </p:cNvPr>
            <p:cNvSpPr txBox="1"/>
            <p:nvPr/>
          </p:nvSpPr>
          <p:spPr>
            <a:xfrm>
              <a:off x="0" y="-38100"/>
              <a:ext cx="2053558" cy="28554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F8B622B-7ABE-6AB6-9D7D-764AEA4E04B2}"/>
              </a:ext>
            </a:extLst>
          </p:cNvPr>
          <p:cNvGrpSpPr/>
          <p:nvPr userDrawn="1"/>
        </p:nvGrpSpPr>
        <p:grpSpPr>
          <a:xfrm rot="5400000">
            <a:off x="5352311" y="2310089"/>
            <a:ext cx="1314963" cy="922859"/>
            <a:chOff x="0" y="0"/>
            <a:chExt cx="1013374" cy="711200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6C9983E-2FB8-00EB-30EA-EB2D16C86149}"/>
                </a:ext>
              </a:extLst>
            </p:cNvPr>
            <p:cNvSpPr/>
            <p:nvPr/>
          </p:nvSpPr>
          <p:spPr>
            <a:xfrm>
              <a:off x="0" y="0"/>
              <a:ext cx="1013374" cy="711200"/>
            </a:xfrm>
            <a:custGeom>
              <a:avLst/>
              <a:gdLst/>
              <a:ahLst/>
              <a:cxnLst/>
              <a:rect l="l" t="t" r="r" b="b"/>
              <a:pathLst>
                <a:path w="1013374" h="711200">
                  <a:moveTo>
                    <a:pt x="506687" y="0"/>
                  </a:moveTo>
                  <a:lnTo>
                    <a:pt x="1013374" y="711200"/>
                  </a:lnTo>
                  <a:lnTo>
                    <a:pt x="0" y="711200"/>
                  </a:lnTo>
                  <a:lnTo>
                    <a:pt x="506687" y="0"/>
                  </a:lnTo>
                  <a:close/>
                </a:path>
              </a:pathLst>
            </a:custGeom>
            <a:solidFill>
              <a:srgbClr val="F05A24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DEC7C10-E197-35EC-1FBD-E5AAA84ABCF7}"/>
                </a:ext>
              </a:extLst>
            </p:cNvPr>
            <p:cNvSpPr txBox="1"/>
            <p:nvPr/>
          </p:nvSpPr>
          <p:spPr>
            <a:xfrm>
              <a:off x="158340" y="292100"/>
              <a:ext cx="696695" cy="3683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9" name="AutoShape 8">
            <a:extLst>
              <a:ext uri="{FF2B5EF4-FFF2-40B4-BE49-F238E27FC236}">
                <a16:creationId xmlns:a16="http://schemas.microsoft.com/office/drawing/2014/main" id="{B451D355-E6C2-FFCF-AF85-A8EE2B2BD414}"/>
              </a:ext>
            </a:extLst>
          </p:cNvPr>
          <p:cNvSpPr/>
          <p:nvPr userDrawn="1"/>
        </p:nvSpPr>
        <p:spPr>
          <a:xfrm>
            <a:off x="1103937" y="1311800"/>
            <a:ext cx="409491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4B912EF-0EFC-ACE8-C48A-6039A1079CF5}"/>
              </a:ext>
            </a:extLst>
          </p:cNvPr>
          <p:cNvGrpSpPr/>
          <p:nvPr userDrawn="1"/>
        </p:nvGrpSpPr>
        <p:grpSpPr>
          <a:xfrm>
            <a:off x="685801" y="5538402"/>
            <a:ext cx="5204419" cy="1880210"/>
            <a:chOff x="0" y="-38100"/>
            <a:chExt cx="2056067" cy="74279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1E46D95-3E62-FFA3-7A86-0AB3A677EE8B}"/>
                </a:ext>
              </a:extLst>
            </p:cNvPr>
            <p:cNvSpPr/>
            <p:nvPr/>
          </p:nvSpPr>
          <p:spPr>
            <a:xfrm>
              <a:off x="0" y="0"/>
              <a:ext cx="2056067" cy="483223"/>
            </a:xfrm>
            <a:custGeom>
              <a:avLst/>
              <a:gdLst/>
              <a:ahLst/>
              <a:cxnLst/>
              <a:rect l="l" t="t" r="r" b="b"/>
              <a:pathLst>
                <a:path w="2056067" h="704699">
                  <a:moveTo>
                    <a:pt x="0" y="0"/>
                  </a:moveTo>
                  <a:lnTo>
                    <a:pt x="2056067" y="0"/>
                  </a:lnTo>
                  <a:lnTo>
                    <a:pt x="2056067" y="704699"/>
                  </a:lnTo>
                  <a:lnTo>
                    <a:pt x="0" y="704699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E33EF8-F93B-D084-CA12-FA50CA810E72}"/>
                </a:ext>
              </a:extLst>
            </p:cNvPr>
            <p:cNvSpPr txBox="1"/>
            <p:nvPr/>
          </p:nvSpPr>
          <p:spPr>
            <a:xfrm>
              <a:off x="0" y="-38100"/>
              <a:ext cx="2056067" cy="74279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3D050ACF-2B9B-18C9-5AAE-0F19302C299E}"/>
              </a:ext>
            </a:extLst>
          </p:cNvPr>
          <p:cNvGrpSpPr/>
          <p:nvPr userDrawn="1"/>
        </p:nvGrpSpPr>
        <p:grpSpPr>
          <a:xfrm>
            <a:off x="8244108" y="-1398459"/>
            <a:ext cx="3262092" cy="8510480"/>
            <a:chOff x="0" y="-38100"/>
            <a:chExt cx="1288728" cy="3362165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4222B8A1-264E-649D-D04E-C074E2DF288A}"/>
                </a:ext>
              </a:extLst>
            </p:cNvPr>
            <p:cNvSpPr/>
            <p:nvPr/>
          </p:nvSpPr>
          <p:spPr>
            <a:xfrm>
              <a:off x="0" y="514378"/>
              <a:ext cx="1288728" cy="2709333"/>
            </a:xfrm>
            <a:custGeom>
              <a:avLst/>
              <a:gdLst/>
              <a:ahLst/>
              <a:cxnLst/>
              <a:rect l="l" t="t" r="r" b="b"/>
              <a:pathLst>
                <a:path w="1288728" h="3324065">
                  <a:moveTo>
                    <a:pt x="0" y="0"/>
                  </a:moveTo>
                  <a:lnTo>
                    <a:pt x="1288728" y="0"/>
                  </a:lnTo>
                  <a:lnTo>
                    <a:pt x="1288728" y="3324065"/>
                  </a:lnTo>
                  <a:lnTo>
                    <a:pt x="0" y="3324065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" name="TextBox 16">
              <a:extLst>
                <a:ext uri="{FF2B5EF4-FFF2-40B4-BE49-F238E27FC236}">
                  <a16:creationId xmlns:a16="http://schemas.microsoft.com/office/drawing/2014/main" id="{53D068F1-D76D-E2C7-8617-A9CC02B5D18E}"/>
                </a:ext>
              </a:extLst>
            </p:cNvPr>
            <p:cNvSpPr txBox="1"/>
            <p:nvPr/>
          </p:nvSpPr>
          <p:spPr>
            <a:xfrm>
              <a:off x="0" y="-38100"/>
              <a:ext cx="1288728" cy="336216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9" name="Group 17">
            <a:extLst>
              <a:ext uri="{FF2B5EF4-FFF2-40B4-BE49-F238E27FC236}">
                <a16:creationId xmlns:a16="http://schemas.microsoft.com/office/drawing/2014/main" id="{86360417-C54F-CEAD-DE69-7CC33C33090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694374" y="1023087"/>
            <a:ext cx="4811826" cy="4811826"/>
            <a:chOff x="0" y="0"/>
            <a:chExt cx="6350000" cy="6350000"/>
          </a:xfrm>
        </p:grpSpPr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4FC49497-4B96-03CC-8B2A-76402777607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838700" y="0"/>
                  </a:moveTo>
                  <a:lnTo>
                    <a:pt x="1511300" y="0"/>
                  </a:lnTo>
                  <a:cubicBezTo>
                    <a:pt x="676910" y="0"/>
                    <a:pt x="0" y="676910"/>
                    <a:pt x="0" y="1511300"/>
                  </a:cubicBezTo>
                  <a:lnTo>
                    <a:pt x="0" y="6350000"/>
                  </a:lnTo>
                  <a:lnTo>
                    <a:pt x="4838700" y="6350000"/>
                  </a:lnTo>
                  <a:cubicBezTo>
                    <a:pt x="5673090" y="6350000"/>
                    <a:pt x="6350000" y="5673090"/>
                    <a:pt x="6350000" y="4838700"/>
                  </a:cubicBezTo>
                  <a:lnTo>
                    <a:pt x="6350000" y="0"/>
                  </a:lnTo>
                  <a:lnTo>
                    <a:pt x="4838700" y="0"/>
                  </a:lnTo>
                  <a:close/>
                </a:path>
              </a:pathLst>
            </a:custGeom>
            <a:blipFill>
              <a:blip r:embed="rId2"/>
              <a:stretch>
                <a:fillRect l="-47814" r="-10758"/>
              </a:stretch>
            </a:blip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</p:grpSp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8C73D8A8-93D0-E7FC-A259-0D5DDA391E0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159880" y="704582"/>
            <a:ext cx="1752045" cy="329883"/>
          </a:xfrm>
          <a:prstGeom prst="rect">
            <a:avLst/>
          </a:prstGeom>
        </p:spPr>
      </p:pic>
      <p:sp>
        <p:nvSpPr>
          <p:cNvPr id="30" name="Title 29">
            <a:extLst>
              <a:ext uri="{FF2B5EF4-FFF2-40B4-BE49-F238E27FC236}">
                <a16:creationId xmlns:a16="http://schemas.microsoft.com/office/drawing/2014/main" id="{B31F0DF3-C37D-F052-6B97-E16D0C4E23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2129" y="1964093"/>
            <a:ext cx="4308332" cy="1057187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Enter Title Here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0D00FB5-7B2D-5EEC-6842-217D8D9246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12129" y="3090046"/>
            <a:ext cx="4302125" cy="492252"/>
          </a:xfrm>
        </p:spPr>
        <p:txBody>
          <a:bodyPr vert="horz">
            <a:noAutofit/>
          </a:bodyPr>
          <a:lstStyle>
            <a:lvl1pPr>
              <a:defRPr lang="en-US" sz="180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/>
              <a:t>Enter Sub-title Here</a:t>
            </a:r>
          </a:p>
        </p:txBody>
      </p:sp>
      <p:sp>
        <p:nvSpPr>
          <p:cNvPr id="33" name="Text Placeholder 31">
            <a:extLst>
              <a:ext uri="{FF2B5EF4-FFF2-40B4-BE49-F238E27FC236}">
                <a16:creationId xmlns:a16="http://schemas.microsoft.com/office/drawing/2014/main" id="{0667A3BA-48B1-840E-678B-64D9DB2BE5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2129" y="4024610"/>
            <a:ext cx="4302125" cy="795070"/>
          </a:xfrm>
        </p:spPr>
        <p:txBody>
          <a:bodyPr vert="horz">
            <a:noAutofit/>
          </a:bodyPr>
          <a:lstStyle>
            <a:lvl1pPr>
              <a:defRPr lang="en-US" sz="140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10000"/>
              </a:lnSpc>
              <a:buNone/>
            </a:pPr>
            <a:r>
              <a:rPr lang="en-US"/>
              <a:t>Enter Description Here</a:t>
            </a:r>
          </a:p>
        </p:txBody>
      </p:sp>
      <p:sp>
        <p:nvSpPr>
          <p:cNvPr id="3" name="AutoShape 12">
            <a:extLst>
              <a:ext uri="{FF2B5EF4-FFF2-40B4-BE49-F238E27FC236}">
                <a16:creationId xmlns:a16="http://schemas.microsoft.com/office/drawing/2014/main" id="{BC7D982C-A3B1-99DB-3BAA-785DF7D8E6F0}"/>
              </a:ext>
            </a:extLst>
          </p:cNvPr>
          <p:cNvSpPr/>
          <p:nvPr userDrawn="1"/>
        </p:nvSpPr>
        <p:spPr>
          <a:xfrm>
            <a:off x="3679785" y="6287135"/>
            <a:ext cx="1044133" cy="0"/>
          </a:xfrm>
          <a:prstGeom prst="line">
            <a:avLst/>
          </a:prstGeom>
          <a:ln w="12700" cap="flat">
            <a:solidFill>
              <a:schemeClr val="accent2">
                <a:lumMod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defTabSz="609630"/>
            <a:endParaRPr lang="en-US" sz="120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6" name="TextBox 22">
            <a:extLst>
              <a:ext uri="{FF2B5EF4-FFF2-40B4-BE49-F238E27FC236}">
                <a16:creationId xmlns:a16="http://schemas.microsoft.com/office/drawing/2014/main" id="{6C65ED0E-C39E-3148-0B30-0E55FE71AAE0}"/>
              </a:ext>
            </a:extLst>
          </p:cNvPr>
          <p:cNvSpPr txBox="1"/>
          <p:nvPr userDrawn="1"/>
        </p:nvSpPr>
        <p:spPr>
          <a:xfrm>
            <a:off x="4876012" y="6172200"/>
            <a:ext cx="964409" cy="222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760"/>
              </a:lnSpc>
            </a:pPr>
            <a:r>
              <a:rPr lang="en-US" sz="1400">
                <a:solidFill>
                  <a:schemeClr val="accent2">
                    <a:lumMod val="50000"/>
                  </a:schemeClr>
                </a:solidFill>
                <a:ea typeface="Poppins"/>
                <a:cs typeface="Poppins"/>
                <a:sym typeface="Poppins"/>
              </a:rPr>
              <a:t>2024</a:t>
            </a:r>
          </a:p>
        </p:txBody>
      </p:sp>
      <p:sp>
        <p:nvSpPr>
          <p:cNvPr id="17" name="TextBox 24">
            <a:extLst>
              <a:ext uri="{FF2B5EF4-FFF2-40B4-BE49-F238E27FC236}">
                <a16:creationId xmlns:a16="http://schemas.microsoft.com/office/drawing/2014/main" id="{1F3EB4EE-EE78-F0F7-2885-AACE490ACE0C}"/>
              </a:ext>
            </a:extLst>
          </p:cNvPr>
          <p:cNvSpPr txBox="1"/>
          <p:nvPr userDrawn="1"/>
        </p:nvSpPr>
        <p:spPr>
          <a:xfrm>
            <a:off x="1279983" y="6189346"/>
            <a:ext cx="2533127" cy="198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540"/>
              </a:lnSpc>
            </a:pPr>
            <a:r>
              <a:rPr lang="en-US" sz="1400">
                <a:solidFill>
                  <a:schemeClr val="accent2">
                    <a:lumMod val="50000"/>
                  </a:schemeClr>
                </a:solidFill>
                <a:ea typeface="Poppins"/>
                <a:cs typeface="Poppins"/>
                <a:sym typeface="Poppins"/>
              </a:rPr>
              <a:t>www.v2solutions.com</a:t>
            </a:r>
          </a:p>
        </p:txBody>
      </p:sp>
    </p:spTree>
    <p:extLst>
      <p:ext uri="{BB962C8B-B14F-4D97-AF65-F5344CB8AC3E}">
        <p14:creationId xmlns:p14="http://schemas.microsoft.com/office/powerpoint/2010/main" val="3634123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with-Image-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ED7D767-A24F-ABE0-9A55-96D976EBC17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50113" y="0"/>
            <a:ext cx="4941887" cy="6858000"/>
          </a:xfrm>
        </p:spPr>
        <p:txBody>
          <a:bodyPr/>
          <a:lstStyle/>
          <a:p>
            <a:endParaRPr lang="en-US"/>
          </a:p>
        </p:txBody>
      </p:sp>
      <p:grpSp>
        <p:nvGrpSpPr>
          <p:cNvPr id="9" name="Group 2">
            <a:extLst>
              <a:ext uri="{FF2B5EF4-FFF2-40B4-BE49-F238E27FC236}">
                <a16:creationId xmlns:a16="http://schemas.microsoft.com/office/drawing/2014/main" id="{A3726E78-0096-351D-07FD-8C0AD1DEBE5A}"/>
              </a:ext>
            </a:extLst>
          </p:cNvPr>
          <p:cNvGrpSpPr/>
          <p:nvPr userDrawn="1"/>
        </p:nvGrpSpPr>
        <p:grpSpPr>
          <a:xfrm>
            <a:off x="-914400" y="620862"/>
            <a:ext cx="1600199" cy="6776740"/>
            <a:chOff x="0" y="-38100"/>
            <a:chExt cx="528022" cy="2677231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76529F31-0B2F-BA2B-32BA-E49C295FE0C4}"/>
                </a:ext>
              </a:extLst>
            </p:cNvPr>
            <p:cNvSpPr/>
            <p:nvPr/>
          </p:nvSpPr>
          <p:spPr>
            <a:xfrm>
              <a:off x="301727" y="0"/>
              <a:ext cx="226295" cy="2425955"/>
            </a:xfrm>
            <a:custGeom>
              <a:avLst/>
              <a:gdLst/>
              <a:ahLst/>
              <a:cxnLst/>
              <a:rect l="l" t="t" r="r" b="b"/>
              <a:pathLst>
                <a:path w="528022" h="2639131">
                  <a:moveTo>
                    <a:pt x="0" y="0"/>
                  </a:moveTo>
                  <a:lnTo>
                    <a:pt x="528022" y="0"/>
                  </a:lnTo>
                  <a:lnTo>
                    <a:pt x="528022" y="2639131"/>
                  </a:lnTo>
                  <a:lnTo>
                    <a:pt x="0" y="2639131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95CFCADC-E24D-6B73-3225-F38095A5C59E}"/>
                </a:ext>
              </a:extLst>
            </p:cNvPr>
            <p:cNvSpPr txBox="1"/>
            <p:nvPr/>
          </p:nvSpPr>
          <p:spPr>
            <a:xfrm>
              <a:off x="0" y="-38100"/>
              <a:ext cx="528022" cy="267723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26">
            <a:extLst>
              <a:ext uri="{FF2B5EF4-FFF2-40B4-BE49-F238E27FC236}">
                <a16:creationId xmlns:a16="http://schemas.microsoft.com/office/drawing/2014/main" id="{F5064638-8842-4291-366A-1A20EC50F1ED}"/>
              </a:ext>
            </a:extLst>
          </p:cNvPr>
          <p:cNvGrpSpPr/>
          <p:nvPr userDrawn="1"/>
        </p:nvGrpSpPr>
        <p:grpSpPr>
          <a:xfrm>
            <a:off x="-265794" y="-481762"/>
            <a:ext cx="957945" cy="1382704"/>
            <a:chOff x="0" y="-38100"/>
            <a:chExt cx="378447" cy="546253"/>
          </a:xfrm>
        </p:grpSpPr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7818E13A-EF91-480C-06EF-EA22B3F6B1C5}"/>
                </a:ext>
              </a:extLst>
            </p:cNvPr>
            <p:cNvSpPr/>
            <p:nvPr/>
          </p:nvSpPr>
          <p:spPr>
            <a:xfrm>
              <a:off x="105005" y="152225"/>
              <a:ext cx="273442" cy="355928"/>
            </a:xfrm>
            <a:custGeom>
              <a:avLst/>
              <a:gdLst/>
              <a:ahLst/>
              <a:cxnLst/>
              <a:rect l="l" t="t" r="r" b="b"/>
              <a:pathLst>
                <a:path w="378447" h="508153">
                  <a:moveTo>
                    <a:pt x="0" y="0"/>
                  </a:moveTo>
                  <a:lnTo>
                    <a:pt x="378447" y="0"/>
                  </a:lnTo>
                  <a:lnTo>
                    <a:pt x="378447" y="508153"/>
                  </a:lnTo>
                  <a:lnTo>
                    <a:pt x="0" y="5081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5" name="TextBox 28">
              <a:extLst>
                <a:ext uri="{FF2B5EF4-FFF2-40B4-BE49-F238E27FC236}">
                  <a16:creationId xmlns:a16="http://schemas.microsoft.com/office/drawing/2014/main" id="{3A39016F-3318-6ADA-1502-B9B75E6E79BB}"/>
                </a:ext>
              </a:extLst>
            </p:cNvPr>
            <p:cNvSpPr txBox="1"/>
            <p:nvPr/>
          </p:nvSpPr>
          <p:spPr>
            <a:xfrm>
              <a:off x="0" y="-38100"/>
              <a:ext cx="378447" cy="5462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36011F9-B936-6694-A293-91B97E27341B}"/>
              </a:ext>
            </a:extLst>
          </p:cNvPr>
          <p:cNvSpPr txBox="1"/>
          <p:nvPr userDrawn="1"/>
        </p:nvSpPr>
        <p:spPr>
          <a:xfrm rot="16200000">
            <a:off x="-3016856" y="3481393"/>
            <a:ext cx="6426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Confidential</a:t>
            </a:r>
            <a:b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</a:br>
            <a: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For internal use only. Do not distribute.</a:t>
            </a:r>
            <a:endParaRPr lang="en-US" sz="70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D58325-14ED-297D-CCE9-73B3DBD617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8638" y="423360"/>
            <a:ext cx="6228761" cy="769004"/>
          </a:xfrm>
        </p:spPr>
        <p:txBody>
          <a:bodyPr>
            <a:norm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lang="en-US"/>
              <a:t>Enter Title Here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E57E1C24-E49C-EBDF-D350-C86F5EB262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96956" y="121054"/>
            <a:ext cx="940443" cy="177071"/>
          </a:xfrm>
          <a:prstGeom prst="rect">
            <a:avLst/>
          </a:prstGeom>
        </p:spPr>
      </p:pic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7FA6F8C2-985A-87BC-745E-5F9DF7F2C346}"/>
              </a:ext>
            </a:extLst>
          </p:cNvPr>
          <p:cNvSpPr txBox="1">
            <a:spLocks/>
          </p:cNvSpPr>
          <p:nvPr userDrawn="1"/>
        </p:nvSpPr>
        <p:spPr>
          <a:xfrm>
            <a:off x="0" y="256827"/>
            <a:ext cx="685800" cy="2493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2BAB47D-6754-8E46-B931-D0BBCDBA9954}" type="slidenum">
              <a:rPr lang="en-US" sz="1600" smtClean="0">
                <a:solidFill>
                  <a:schemeClr val="bg1"/>
                </a:solidFill>
              </a:rPr>
              <a:pPr algn="ctr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109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with-Image-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816BC11-7676-28EA-8748-6D2567FD88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2151" y="0"/>
            <a:ext cx="11499849" cy="3367088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0DFA8D7-EBD5-AB25-C9CA-CDD367E73D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528982" y="3866770"/>
            <a:ext cx="1513262" cy="284924"/>
          </a:xfrm>
          <a:prstGeom prst="rect">
            <a:avLst/>
          </a:prstGeom>
        </p:spPr>
      </p:pic>
      <p:grpSp>
        <p:nvGrpSpPr>
          <p:cNvPr id="9" name="Group 2">
            <a:extLst>
              <a:ext uri="{FF2B5EF4-FFF2-40B4-BE49-F238E27FC236}">
                <a16:creationId xmlns:a16="http://schemas.microsoft.com/office/drawing/2014/main" id="{A3726E78-0096-351D-07FD-8C0AD1DEBE5A}"/>
              </a:ext>
            </a:extLst>
          </p:cNvPr>
          <p:cNvGrpSpPr/>
          <p:nvPr userDrawn="1"/>
        </p:nvGrpSpPr>
        <p:grpSpPr>
          <a:xfrm>
            <a:off x="-914400" y="620862"/>
            <a:ext cx="1600199" cy="6776740"/>
            <a:chOff x="0" y="-38100"/>
            <a:chExt cx="528022" cy="2677231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76529F31-0B2F-BA2B-32BA-E49C295FE0C4}"/>
                </a:ext>
              </a:extLst>
            </p:cNvPr>
            <p:cNvSpPr/>
            <p:nvPr/>
          </p:nvSpPr>
          <p:spPr>
            <a:xfrm>
              <a:off x="301727" y="0"/>
              <a:ext cx="226295" cy="2425955"/>
            </a:xfrm>
            <a:custGeom>
              <a:avLst/>
              <a:gdLst/>
              <a:ahLst/>
              <a:cxnLst/>
              <a:rect l="l" t="t" r="r" b="b"/>
              <a:pathLst>
                <a:path w="528022" h="2639131">
                  <a:moveTo>
                    <a:pt x="0" y="0"/>
                  </a:moveTo>
                  <a:lnTo>
                    <a:pt x="528022" y="0"/>
                  </a:lnTo>
                  <a:lnTo>
                    <a:pt x="528022" y="2639131"/>
                  </a:lnTo>
                  <a:lnTo>
                    <a:pt x="0" y="2639131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95CFCADC-E24D-6B73-3225-F38095A5C59E}"/>
                </a:ext>
              </a:extLst>
            </p:cNvPr>
            <p:cNvSpPr txBox="1"/>
            <p:nvPr/>
          </p:nvSpPr>
          <p:spPr>
            <a:xfrm>
              <a:off x="0" y="-38100"/>
              <a:ext cx="528022" cy="267723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26">
            <a:extLst>
              <a:ext uri="{FF2B5EF4-FFF2-40B4-BE49-F238E27FC236}">
                <a16:creationId xmlns:a16="http://schemas.microsoft.com/office/drawing/2014/main" id="{F5064638-8842-4291-366A-1A20EC50F1ED}"/>
              </a:ext>
            </a:extLst>
          </p:cNvPr>
          <p:cNvGrpSpPr/>
          <p:nvPr userDrawn="1"/>
        </p:nvGrpSpPr>
        <p:grpSpPr>
          <a:xfrm>
            <a:off x="-265794" y="-481762"/>
            <a:ext cx="957945" cy="1382704"/>
            <a:chOff x="0" y="-38100"/>
            <a:chExt cx="378447" cy="546253"/>
          </a:xfrm>
        </p:grpSpPr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7818E13A-EF91-480C-06EF-EA22B3F6B1C5}"/>
                </a:ext>
              </a:extLst>
            </p:cNvPr>
            <p:cNvSpPr/>
            <p:nvPr/>
          </p:nvSpPr>
          <p:spPr>
            <a:xfrm>
              <a:off x="105005" y="152225"/>
              <a:ext cx="273442" cy="355928"/>
            </a:xfrm>
            <a:custGeom>
              <a:avLst/>
              <a:gdLst/>
              <a:ahLst/>
              <a:cxnLst/>
              <a:rect l="l" t="t" r="r" b="b"/>
              <a:pathLst>
                <a:path w="378447" h="508153">
                  <a:moveTo>
                    <a:pt x="0" y="0"/>
                  </a:moveTo>
                  <a:lnTo>
                    <a:pt x="378447" y="0"/>
                  </a:lnTo>
                  <a:lnTo>
                    <a:pt x="378447" y="508153"/>
                  </a:lnTo>
                  <a:lnTo>
                    <a:pt x="0" y="5081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5" name="TextBox 28">
              <a:extLst>
                <a:ext uri="{FF2B5EF4-FFF2-40B4-BE49-F238E27FC236}">
                  <a16:creationId xmlns:a16="http://schemas.microsoft.com/office/drawing/2014/main" id="{3A39016F-3318-6ADA-1502-B9B75E6E79BB}"/>
                </a:ext>
              </a:extLst>
            </p:cNvPr>
            <p:cNvSpPr txBox="1"/>
            <p:nvPr/>
          </p:nvSpPr>
          <p:spPr>
            <a:xfrm>
              <a:off x="0" y="-38100"/>
              <a:ext cx="378447" cy="5462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36011F9-B936-6694-A293-91B97E27341B}"/>
              </a:ext>
            </a:extLst>
          </p:cNvPr>
          <p:cNvSpPr txBox="1"/>
          <p:nvPr userDrawn="1"/>
        </p:nvSpPr>
        <p:spPr>
          <a:xfrm rot="16200000">
            <a:off x="-3016856" y="3481393"/>
            <a:ext cx="6426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Confidential</a:t>
            </a:r>
            <a:b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</a:br>
            <a: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For internal use only. Do not distribute.</a:t>
            </a:r>
            <a:endParaRPr lang="en-US" sz="70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Title 29">
            <a:extLst>
              <a:ext uri="{FF2B5EF4-FFF2-40B4-BE49-F238E27FC236}">
                <a16:creationId xmlns:a16="http://schemas.microsoft.com/office/drawing/2014/main" id="{19EF883C-591F-8518-943E-2FB8715069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86" y="3540744"/>
            <a:ext cx="9207314" cy="769004"/>
          </a:xfrm>
        </p:spPr>
        <p:txBody>
          <a:bodyPr>
            <a:normAutofit/>
          </a:bodyPr>
          <a:lstStyle>
            <a:lvl1pPr>
              <a:defRPr sz="3600" b="0">
                <a:solidFill>
                  <a:srgbClr val="000000"/>
                </a:solidFill>
                <a:latin typeface="+mj-lt"/>
              </a:defRPr>
            </a:lvl1pPr>
          </a:lstStyle>
          <a:p>
            <a:r>
              <a:rPr lang="en-US"/>
              <a:t>Enter Title Here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71E2894-14D2-683C-E83F-D5FF1C5BDD82}"/>
              </a:ext>
            </a:extLst>
          </p:cNvPr>
          <p:cNvSpPr txBox="1">
            <a:spLocks/>
          </p:cNvSpPr>
          <p:nvPr userDrawn="1"/>
        </p:nvSpPr>
        <p:spPr>
          <a:xfrm>
            <a:off x="0" y="256827"/>
            <a:ext cx="685800" cy="2493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2BAB47D-6754-8E46-B931-D0BBCDBA9954}" type="slidenum">
              <a:rPr lang="en-US" sz="1600" smtClean="0">
                <a:solidFill>
                  <a:schemeClr val="bg1"/>
                </a:solidFill>
              </a:rPr>
              <a:pPr algn="ctr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2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or-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">
            <a:extLst>
              <a:ext uri="{FF2B5EF4-FFF2-40B4-BE49-F238E27FC236}">
                <a16:creationId xmlns:a16="http://schemas.microsoft.com/office/drawing/2014/main" id="{61733FA9-B5BD-DB7A-6C27-D53C4652EB59}"/>
              </a:ext>
            </a:extLst>
          </p:cNvPr>
          <p:cNvGrpSpPr/>
          <p:nvPr userDrawn="1"/>
        </p:nvGrpSpPr>
        <p:grpSpPr>
          <a:xfrm>
            <a:off x="7912100" y="-767685"/>
            <a:ext cx="4279900" cy="8658072"/>
            <a:chOff x="0" y="0"/>
            <a:chExt cx="1648768" cy="3324065"/>
          </a:xfrm>
        </p:grpSpPr>
        <p:sp>
          <p:nvSpPr>
            <p:cNvPr id="30" name="Freeform 3">
              <a:extLst>
                <a:ext uri="{FF2B5EF4-FFF2-40B4-BE49-F238E27FC236}">
                  <a16:creationId xmlns:a16="http://schemas.microsoft.com/office/drawing/2014/main" id="{DDB558A9-B896-E51D-652D-17D2EDFA859F}"/>
                </a:ext>
              </a:extLst>
            </p:cNvPr>
            <p:cNvSpPr/>
            <p:nvPr/>
          </p:nvSpPr>
          <p:spPr>
            <a:xfrm>
              <a:off x="0" y="0"/>
              <a:ext cx="1648768" cy="3324065"/>
            </a:xfrm>
            <a:custGeom>
              <a:avLst/>
              <a:gdLst/>
              <a:ahLst/>
              <a:cxnLst/>
              <a:rect l="l" t="t" r="r" b="b"/>
              <a:pathLst>
                <a:path w="1648768" h="3324065">
                  <a:moveTo>
                    <a:pt x="0" y="0"/>
                  </a:moveTo>
                  <a:lnTo>
                    <a:pt x="1648768" y="0"/>
                  </a:lnTo>
                  <a:lnTo>
                    <a:pt x="1648768" y="3324065"/>
                  </a:lnTo>
                  <a:lnTo>
                    <a:pt x="0" y="3324065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31" name="TextBox 4">
              <a:extLst>
                <a:ext uri="{FF2B5EF4-FFF2-40B4-BE49-F238E27FC236}">
                  <a16:creationId xmlns:a16="http://schemas.microsoft.com/office/drawing/2014/main" id="{9EB32A99-B906-F0BE-4819-D879E3252AAD}"/>
                </a:ext>
              </a:extLst>
            </p:cNvPr>
            <p:cNvSpPr txBox="1"/>
            <p:nvPr/>
          </p:nvSpPr>
          <p:spPr>
            <a:xfrm>
              <a:off x="0" y="-38100"/>
              <a:ext cx="1648768" cy="336216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marL="0" marR="0" lvl="0" indent="0" algn="ctr" defTabSz="609630" rtl="0" eaLnBrk="1" fontAlgn="auto" latinLnBrk="0" hangingPunct="1">
                <a:lnSpc>
                  <a:spcPts val="1773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0DFA8D7-EBD5-AB25-C9CA-CDD367E73D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11095463" y="137699"/>
            <a:ext cx="940443" cy="177071"/>
          </a:xfrm>
          <a:prstGeom prst="rect">
            <a:avLst/>
          </a:prstGeo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6762E913-EAA3-E0C4-D9E8-C067ED44F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48798" y="2659995"/>
            <a:ext cx="3594157" cy="769004"/>
          </a:xfrm>
        </p:spPr>
        <p:txBody>
          <a:bodyPr>
            <a:noAutofit/>
          </a:bodyPr>
          <a:lstStyle>
            <a:lvl1pPr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Enter Text</a:t>
            </a:r>
          </a:p>
        </p:txBody>
      </p:sp>
      <p:sp>
        <p:nvSpPr>
          <p:cNvPr id="23" name="Content Placeholder 21">
            <a:extLst>
              <a:ext uri="{FF2B5EF4-FFF2-40B4-BE49-F238E27FC236}">
                <a16:creationId xmlns:a16="http://schemas.microsoft.com/office/drawing/2014/main" id="{35FDCD6F-7146-A545-E400-ED81916759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248650" y="3605213"/>
            <a:ext cx="3594100" cy="1660525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2CE7C16-45A9-9776-6654-F07B19034A0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28700" y="0"/>
            <a:ext cx="6883400" cy="6858000"/>
          </a:xfrm>
        </p:spPr>
        <p:txBody>
          <a:bodyPr/>
          <a:lstStyle/>
          <a:p>
            <a:endParaRPr lang="en-US"/>
          </a:p>
        </p:txBody>
      </p:sp>
      <p:grpSp>
        <p:nvGrpSpPr>
          <p:cNvPr id="9" name="Group 2">
            <a:extLst>
              <a:ext uri="{FF2B5EF4-FFF2-40B4-BE49-F238E27FC236}">
                <a16:creationId xmlns:a16="http://schemas.microsoft.com/office/drawing/2014/main" id="{0A848E8F-14C2-3ADF-4671-40AFEEBD9EC8}"/>
              </a:ext>
            </a:extLst>
          </p:cNvPr>
          <p:cNvGrpSpPr/>
          <p:nvPr userDrawn="1"/>
        </p:nvGrpSpPr>
        <p:grpSpPr>
          <a:xfrm>
            <a:off x="-914400" y="620862"/>
            <a:ext cx="1600199" cy="6776740"/>
            <a:chOff x="0" y="-38100"/>
            <a:chExt cx="528022" cy="2677231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805970BF-55B6-3FF1-6BBE-B058965F663A}"/>
                </a:ext>
              </a:extLst>
            </p:cNvPr>
            <p:cNvSpPr/>
            <p:nvPr/>
          </p:nvSpPr>
          <p:spPr>
            <a:xfrm>
              <a:off x="301727" y="0"/>
              <a:ext cx="226295" cy="2425955"/>
            </a:xfrm>
            <a:custGeom>
              <a:avLst/>
              <a:gdLst/>
              <a:ahLst/>
              <a:cxnLst/>
              <a:rect l="l" t="t" r="r" b="b"/>
              <a:pathLst>
                <a:path w="528022" h="2639131">
                  <a:moveTo>
                    <a:pt x="0" y="0"/>
                  </a:moveTo>
                  <a:lnTo>
                    <a:pt x="528022" y="0"/>
                  </a:lnTo>
                  <a:lnTo>
                    <a:pt x="528022" y="2639131"/>
                  </a:lnTo>
                  <a:lnTo>
                    <a:pt x="0" y="2639131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AF1D04CE-F133-992B-6C3C-EDB4AF50930E}"/>
                </a:ext>
              </a:extLst>
            </p:cNvPr>
            <p:cNvSpPr txBox="1"/>
            <p:nvPr/>
          </p:nvSpPr>
          <p:spPr>
            <a:xfrm>
              <a:off x="0" y="-38100"/>
              <a:ext cx="528022" cy="267723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26">
            <a:extLst>
              <a:ext uri="{FF2B5EF4-FFF2-40B4-BE49-F238E27FC236}">
                <a16:creationId xmlns:a16="http://schemas.microsoft.com/office/drawing/2014/main" id="{0827B7E9-1086-2008-10F0-581E532FA124}"/>
              </a:ext>
            </a:extLst>
          </p:cNvPr>
          <p:cNvGrpSpPr/>
          <p:nvPr userDrawn="1"/>
        </p:nvGrpSpPr>
        <p:grpSpPr>
          <a:xfrm>
            <a:off x="-265794" y="-481762"/>
            <a:ext cx="957945" cy="1382704"/>
            <a:chOff x="0" y="-38100"/>
            <a:chExt cx="378447" cy="546253"/>
          </a:xfrm>
        </p:grpSpPr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8295CF3A-EA0B-07D2-F513-D96EA8897DB7}"/>
                </a:ext>
              </a:extLst>
            </p:cNvPr>
            <p:cNvSpPr/>
            <p:nvPr/>
          </p:nvSpPr>
          <p:spPr>
            <a:xfrm>
              <a:off x="105005" y="152225"/>
              <a:ext cx="273442" cy="355928"/>
            </a:xfrm>
            <a:custGeom>
              <a:avLst/>
              <a:gdLst/>
              <a:ahLst/>
              <a:cxnLst/>
              <a:rect l="l" t="t" r="r" b="b"/>
              <a:pathLst>
                <a:path w="378447" h="508153">
                  <a:moveTo>
                    <a:pt x="0" y="0"/>
                  </a:moveTo>
                  <a:lnTo>
                    <a:pt x="378447" y="0"/>
                  </a:lnTo>
                  <a:lnTo>
                    <a:pt x="378447" y="508153"/>
                  </a:lnTo>
                  <a:lnTo>
                    <a:pt x="0" y="5081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5" name="TextBox 28">
              <a:extLst>
                <a:ext uri="{FF2B5EF4-FFF2-40B4-BE49-F238E27FC236}">
                  <a16:creationId xmlns:a16="http://schemas.microsoft.com/office/drawing/2014/main" id="{C2163616-2664-DA9C-F9EE-A733B85D4496}"/>
                </a:ext>
              </a:extLst>
            </p:cNvPr>
            <p:cNvSpPr txBox="1"/>
            <p:nvPr/>
          </p:nvSpPr>
          <p:spPr>
            <a:xfrm>
              <a:off x="0" y="-38100"/>
              <a:ext cx="378447" cy="5462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D229CFE-E9FB-54DA-B872-67FA74CBC006}"/>
              </a:ext>
            </a:extLst>
          </p:cNvPr>
          <p:cNvSpPr txBox="1"/>
          <p:nvPr userDrawn="1"/>
        </p:nvSpPr>
        <p:spPr>
          <a:xfrm rot="16200000">
            <a:off x="-3016856" y="3481393"/>
            <a:ext cx="6426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Confidential</a:t>
            </a:r>
            <a:b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</a:br>
            <a: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For internal use only. Do not distribute.</a:t>
            </a:r>
            <a:endParaRPr lang="en-US" sz="70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2A792B04-F3B1-C665-F60C-6801966E42A2}"/>
              </a:ext>
            </a:extLst>
          </p:cNvPr>
          <p:cNvSpPr txBox="1">
            <a:spLocks/>
          </p:cNvSpPr>
          <p:nvPr userDrawn="1"/>
        </p:nvSpPr>
        <p:spPr>
          <a:xfrm>
            <a:off x="0" y="256827"/>
            <a:ext cx="685800" cy="2493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2BAB47D-6754-8E46-B931-D0BBCDBA9954}" type="slidenum">
              <a:rPr lang="en-US" sz="1600" smtClean="0">
                <a:solidFill>
                  <a:schemeClr val="bg1"/>
                </a:solidFill>
              </a:rPr>
              <a:pPr algn="ctr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086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-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C4C5ABB-6443-FB98-342B-736B0F37E8C0}"/>
              </a:ext>
            </a:extLst>
          </p:cNvPr>
          <p:cNvGrpSpPr/>
          <p:nvPr userDrawn="1"/>
        </p:nvGrpSpPr>
        <p:grpSpPr>
          <a:xfrm>
            <a:off x="685800" y="-560611"/>
            <a:ext cx="5198069" cy="7131424"/>
            <a:chOff x="0" y="0"/>
            <a:chExt cx="2053558" cy="281735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52D3DAF-6B71-5C83-7461-086BC53C09FC}"/>
                </a:ext>
              </a:extLst>
            </p:cNvPr>
            <p:cNvSpPr/>
            <p:nvPr/>
          </p:nvSpPr>
          <p:spPr>
            <a:xfrm>
              <a:off x="0" y="0"/>
              <a:ext cx="2053558" cy="2817353"/>
            </a:xfrm>
            <a:custGeom>
              <a:avLst/>
              <a:gdLst/>
              <a:ahLst/>
              <a:cxnLst/>
              <a:rect l="l" t="t" r="r" b="b"/>
              <a:pathLst>
                <a:path w="2053558" h="2817353">
                  <a:moveTo>
                    <a:pt x="0" y="0"/>
                  </a:moveTo>
                  <a:lnTo>
                    <a:pt x="2053558" y="0"/>
                  </a:lnTo>
                  <a:lnTo>
                    <a:pt x="2053558" y="2817353"/>
                  </a:lnTo>
                  <a:lnTo>
                    <a:pt x="0" y="28173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03D32C5-6618-7F8A-FC44-411783872959}"/>
                </a:ext>
              </a:extLst>
            </p:cNvPr>
            <p:cNvSpPr txBox="1"/>
            <p:nvPr/>
          </p:nvSpPr>
          <p:spPr>
            <a:xfrm>
              <a:off x="0" y="-38100"/>
              <a:ext cx="2053558" cy="28554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marL="0" marR="0" lvl="0" indent="0" algn="ctr" defTabSz="609630" rtl="0" eaLnBrk="1" fontAlgn="auto" latinLnBrk="0" hangingPunct="1">
                <a:lnSpc>
                  <a:spcPts val="1773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A1317FCA-526F-77B4-F14A-D2EFA71F6D34}"/>
              </a:ext>
            </a:extLst>
          </p:cNvPr>
          <p:cNvGrpSpPr/>
          <p:nvPr userDrawn="1"/>
        </p:nvGrpSpPr>
        <p:grpSpPr>
          <a:xfrm>
            <a:off x="679451" y="6172201"/>
            <a:ext cx="5204419" cy="1246411"/>
            <a:chOff x="0" y="0"/>
            <a:chExt cx="2056067" cy="492409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63FF5561-6C26-48A9-7B95-F5A9F52BB01E}"/>
                </a:ext>
              </a:extLst>
            </p:cNvPr>
            <p:cNvSpPr/>
            <p:nvPr/>
          </p:nvSpPr>
          <p:spPr>
            <a:xfrm>
              <a:off x="0" y="0"/>
              <a:ext cx="2056067" cy="492409"/>
            </a:xfrm>
            <a:custGeom>
              <a:avLst/>
              <a:gdLst/>
              <a:ahLst/>
              <a:cxnLst/>
              <a:rect l="l" t="t" r="r" b="b"/>
              <a:pathLst>
                <a:path w="2056067" h="492409">
                  <a:moveTo>
                    <a:pt x="0" y="0"/>
                  </a:moveTo>
                  <a:lnTo>
                    <a:pt x="2056067" y="0"/>
                  </a:lnTo>
                  <a:lnTo>
                    <a:pt x="2056067" y="492409"/>
                  </a:lnTo>
                  <a:lnTo>
                    <a:pt x="0" y="492409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4A220930-3D33-37A5-7437-BD9591A07B05}"/>
                </a:ext>
              </a:extLst>
            </p:cNvPr>
            <p:cNvSpPr txBox="1"/>
            <p:nvPr/>
          </p:nvSpPr>
          <p:spPr>
            <a:xfrm>
              <a:off x="0" y="-38100"/>
              <a:ext cx="2056067" cy="53050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marL="0" marR="0" lvl="0" indent="0" algn="ctr" defTabSz="609630" rtl="0" eaLnBrk="1" fontAlgn="auto" latinLnBrk="0" hangingPunct="1">
                <a:lnSpc>
                  <a:spcPts val="1773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AutoShape 8">
            <a:extLst>
              <a:ext uri="{FF2B5EF4-FFF2-40B4-BE49-F238E27FC236}">
                <a16:creationId xmlns:a16="http://schemas.microsoft.com/office/drawing/2014/main" id="{BC56E6C5-8356-2E7F-266D-8CABBE0D7185}"/>
              </a:ext>
            </a:extLst>
          </p:cNvPr>
          <p:cNvSpPr/>
          <p:nvPr userDrawn="1"/>
        </p:nvSpPr>
        <p:spPr>
          <a:xfrm>
            <a:off x="3673984" y="6518279"/>
            <a:ext cx="104413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6096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grpSp>
        <p:nvGrpSpPr>
          <p:cNvPr id="9" name="Group 10">
            <a:extLst>
              <a:ext uri="{FF2B5EF4-FFF2-40B4-BE49-F238E27FC236}">
                <a16:creationId xmlns:a16="http://schemas.microsoft.com/office/drawing/2014/main" id="{D3B10944-268E-29F8-9E6D-12B88DB1BF9E}"/>
              </a:ext>
            </a:extLst>
          </p:cNvPr>
          <p:cNvGrpSpPr/>
          <p:nvPr userDrawn="1"/>
        </p:nvGrpSpPr>
        <p:grpSpPr>
          <a:xfrm>
            <a:off x="8244108" y="-1302018"/>
            <a:ext cx="3262092" cy="8414039"/>
            <a:chOff x="0" y="0"/>
            <a:chExt cx="1288728" cy="3324065"/>
          </a:xfrm>
        </p:grpSpPr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DD119ECF-86B7-A4D7-FBF7-DF3460C6AAE7}"/>
                </a:ext>
              </a:extLst>
            </p:cNvPr>
            <p:cNvSpPr/>
            <p:nvPr/>
          </p:nvSpPr>
          <p:spPr>
            <a:xfrm>
              <a:off x="0" y="0"/>
              <a:ext cx="1288728" cy="3324065"/>
            </a:xfrm>
            <a:custGeom>
              <a:avLst/>
              <a:gdLst/>
              <a:ahLst/>
              <a:cxnLst/>
              <a:rect l="l" t="t" r="r" b="b"/>
              <a:pathLst>
                <a:path w="1288728" h="3324065">
                  <a:moveTo>
                    <a:pt x="0" y="0"/>
                  </a:moveTo>
                  <a:lnTo>
                    <a:pt x="1288728" y="0"/>
                  </a:lnTo>
                  <a:lnTo>
                    <a:pt x="1288728" y="3324065"/>
                  </a:lnTo>
                  <a:lnTo>
                    <a:pt x="0" y="3324065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TextBox 12">
              <a:extLst>
                <a:ext uri="{FF2B5EF4-FFF2-40B4-BE49-F238E27FC236}">
                  <a16:creationId xmlns:a16="http://schemas.microsoft.com/office/drawing/2014/main" id="{17F8CF8C-8339-CB74-7EFA-769E126A56B3}"/>
                </a:ext>
              </a:extLst>
            </p:cNvPr>
            <p:cNvSpPr txBox="1"/>
            <p:nvPr/>
          </p:nvSpPr>
          <p:spPr>
            <a:xfrm>
              <a:off x="0" y="-38100"/>
              <a:ext cx="1288728" cy="336216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marL="0" marR="0" lvl="0" indent="0" algn="ctr" defTabSz="609630" rtl="0" eaLnBrk="1" fontAlgn="auto" latinLnBrk="0" hangingPunct="1">
                <a:lnSpc>
                  <a:spcPts val="1773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5" name="TextBox 16">
            <a:extLst>
              <a:ext uri="{FF2B5EF4-FFF2-40B4-BE49-F238E27FC236}">
                <a16:creationId xmlns:a16="http://schemas.microsoft.com/office/drawing/2014/main" id="{37851C98-4911-B070-D1DA-26F266140CBA}"/>
              </a:ext>
            </a:extLst>
          </p:cNvPr>
          <p:cNvSpPr txBox="1"/>
          <p:nvPr userDrawn="1"/>
        </p:nvSpPr>
        <p:spPr>
          <a:xfrm>
            <a:off x="4870211" y="6403345"/>
            <a:ext cx="964409" cy="234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609630" rtl="0" eaLnBrk="1" fontAlgn="auto" latinLnBrk="0" hangingPunct="1">
              <a:lnSpc>
                <a:spcPts val="17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ptos" panose="020B0004020202020204" pitchFamily="34" charset="0"/>
                <a:ea typeface="Poppins"/>
                <a:cs typeface="Poppins"/>
                <a:sym typeface="Poppins"/>
              </a:rPr>
              <a:t>2024</a:t>
            </a:r>
          </a:p>
        </p:txBody>
      </p:sp>
      <p:sp>
        <p:nvSpPr>
          <p:cNvPr id="16" name="TextBox 18">
            <a:extLst>
              <a:ext uri="{FF2B5EF4-FFF2-40B4-BE49-F238E27FC236}">
                <a16:creationId xmlns:a16="http://schemas.microsoft.com/office/drawing/2014/main" id="{5B3C9FC4-66F6-A62B-7777-4484E477ED88}"/>
              </a:ext>
            </a:extLst>
          </p:cNvPr>
          <p:cNvSpPr txBox="1"/>
          <p:nvPr userDrawn="1"/>
        </p:nvSpPr>
        <p:spPr>
          <a:xfrm>
            <a:off x="1274183" y="6403345"/>
            <a:ext cx="2533127" cy="198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609630" rtl="0" eaLnBrk="1" fontAlgn="auto" latinLnBrk="0" hangingPunct="1">
              <a:lnSpc>
                <a:spcPts val="15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ptos" panose="020B0004020202020204" pitchFamily="34" charset="0"/>
                <a:ea typeface="Poppins"/>
                <a:cs typeface="Poppins"/>
                <a:sym typeface="Poppins"/>
              </a:rPr>
              <a:t>www.v2solutions.com</a:t>
            </a:r>
          </a:p>
        </p:txBody>
      </p:sp>
      <p:sp>
        <p:nvSpPr>
          <p:cNvPr id="17" name="Freeform 19">
            <a:extLst>
              <a:ext uri="{FF2B5EF4-FFF2-40B4-BE49-F238E27FC236}">
                <a16:creationId xmlns:a16="http://schemas.microsoft.com/office/drawing/2014/main" id="{875F30BD-F33B-78A8-481D-9389C51DEE56}"/>
              </a:ext>
            </a:extLst>
          </p:cNvPr>
          <p:cNvSpPr/>
          <p:nvPr userDrawn="1"/>
        </p:nvSpPr>
        <p:spPr>
          <a:xfrm>
            <a:off x="1274183" y="3752762"/>
            <a:ext cx="236064" cy="323779"/>
          </a:xfrm>
          <a:custGeom>
            <a:avLst/>
            <a:gdLst/>
            <a:ahLst/>
            <a:cxnLst/>
            <a:rect l="l" t="t" r="r" b="b"/>
            <a:pathLst>
              <a:path w="354096" h="485668">
                <a:moveTo>
                  <a:pt x="0" y="0"/>
                </a:moveTo>
                <a:lnTo>
                  <a:pt x="354096" y="0"/>
                </a:lnTo>
                <a:lnTo>
                  <a:pt x="354096" y="485668"/>
                </a:lnTo>
                <a:lnTo>
                  <a:pt x="0" y="4856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6096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6AFFBBA9-6A5F-F38D-6D32-466A912900DB}"/>
              </a:ext>
            </a:extLst>
          </p:cNvPr>
          <p:cNvSpPr/>
          <p:nvPr userDrawn="1"/>
        </p:nvSpPr>
        <p:spPr>
          <a:xfrm>
            <a:off x="1301763" y="4277153"/>
            <a:ext cx="230647" cy="354160"/>
          </a:xfrm>
          <a:custGeom>
            <a:avLst/>
            <a:gdLst/>
            <a:ahLst/>
            <a:cxnLst/>
            <a:rect l="l" t="t" r="r" b="b"/>
            <a:pathLst>
              <a:path w="345970" h="531240">
                <a:moveTo>
                  <a:pt x="0" y="0"/>
                </a:moveTo>
                <a:lnTo>
                  <a:pt x="345970" y="0"/>
                </a:lnTo>
                <a:lnTo>
                  <a:pt x="345970" y="531240"/>
                </a:lnTo>
                <a:lnTo>
                  <a:pt x="0" y="5312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6096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19" name="TextBox 21">
            <a:extLst>
              <a:ext uri="{FF2B5EF4-FFF2-40B4-BE49-F238E27FC236}">
                <a16:creationId xmlns:a16="http://schemas.microsoft.com/office/drawing/2014/main" id="{284196B7-3214-E301-E1FE-069DAECE3AE6}"/>
              </a:ext>
            </a:extLst>
          </p:cNvPr>
          <p:cNvSpPr txBox="1"/>
          <p:nvPr userDrawn="1"/>
        </p:nvSpPr>
        <p:spPr>
          <a:xfrm>
            <a:off x="1833047" y="4186263"/>
            <a:ext cx="2608013" cy="502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609630" rtl="0" eaLnBrk="1" fontAlgn="auto" latinLnBrk="0" hangingPunct="1">
              <a:lnSpc>
                <a:spcPts val="19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ptos" panose="020B0004020202020204" pitchFamily="34" charset="0"/>
                <a:ea typeface="Poppins"/>
                <a:cs typeface="Poppins"/>
                <a:sym typeface="Poppins"/>
              </a:rPr>
              <a:t>2340 Walsh Avenue, Suite D, Santa Clara, CA 95051</a:t>
            </a:r>
          </a:p>
        </p:txBody>
      </p:sp>
      <p:sp>
        <p:nvSpPr>
          <p:cNvPr id="20" name="TextBox 22">
            <a:extLst>
              <a:ext uri="{FF2B5EF4-FFF2-40B4-BE49-F238E27FC236}">
                <a16:creationId xmlns:a16="http://schemas.microsoft.com/office/drawing/2014/main" id="{6E88A35D-3E83-CEA2-F255-2352284DAFD2}"/>
              </a:ext>
            </a:extLst>
          </p:cNvPr>
          <p:cNvSpPr txBox="1"/>
          <p:nvPr userDrawn="1"/>
        </p:nvSpPr>
        <p:spPr>
          <a:xfrm>
            <a:off x="1833047" y="4796644"/>
            <a:ext cx="2608013" cy="217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609630" rtl="0" eaLnBrk="1" fontAlgn="auto" latinLnBrk="0" hangingPunct="1">
              <a:lnSpc>
                <a:spcPts val="16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ptos" panose="020B0004020202020204" pitchFamily="34" charset="0"/>
                <a:ea typeface="Poppins"/>
                <a:cs typeface="Poppins"/>
                <a:sym typeface="Poppins"/>
              </a:rPr>
              <a:t>www.v2solutions.com</a:t>
            </a:r>
          </a:p>
        </p:txBody>
      </p:sp>
      <p:sp>
        <p:nvSpPr>
          <p:cNvPr id="21" name="TextBox 23">
            <a:extLst>
              <a:ext uri="{FF2B5EF4-FFF2-40B4-BE49-F238E27FC236}">
                <a16:creationId xmlns:a16="http://schemas.microsoft.com/office/drawing/2014/main" id="{0855DBA1-16D9-9BE6-1774-D68B627502FD}"/>
              </a:ext>
            </a:extLst>
          </p:cNvPr>
          <p:cNvSpPr txBox="1"/>
          <p:nvPr userDrawn="1"/>
        </p:nvSpPr>
        <p:spPr>
          <a:xfrm>
            <a:off x="1833047" y="3797177"/>
            <a:ext cx="2608013" cy="217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609630" rtl="0" eaLnBrk="1" fontAlgn="auto" latinLnBrk="0" hangingPunct="1">
              <a:lnSpc>
                <a:spcPts val="16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ptos" panose="020B0004020202020204" pitchFamily="34" charset="0"/>
                <a:ea typeface="Poppins"/>
                <a:cs typeface="Poppins"/>
                <a:sym typeface="Poppins"/>
              </a:rPr>
              <a:t>+1 (408) 550-2340 (Office)</a:t>
            </a:r>
          </a:p>
        </p:txBody>
      </p:sp>
      <p:sp>
        <p:nvSpPr>
          <p:cNvPr id="22" name="AutoShape 24">
            <a:extLst>
              <a:ext uri="{FF2B5EF4-FFF2-40B4-BE49-F238E27FC236}">
                <a16:creationId xmlns:a16="http://schemas.microsoft.com/office/drawing/2014/main" id="{D1237A07-51C6-A054-0CA5-DB20FABBF2D5}"/>
              </a:ext>
            </a:extLst>
          </p:cNvPr>
          <p:cNvSpPr/>
          <p:nvPr userDrawn="1"/>
        </p:nvSpPr>
        <p:spPr>
          <a:xfrm>
            <a:off x="1103937" y="1311800"/>
            <a:ext cx="409491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6096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  <p:grpSp>
        <p:nvGrpSpPr>
          <p:cNvPr id="23" name="Group 25">
            <a:extLst>
              <a:ext uri="{FF2B5EF4-FFF2-40B4-BE49-F238E27FC236}">
                <a16:creationId xmlns:a16="http://schemas.microsoft.com/office/drawing/2014/main" id="{C5143903-D4A9-9AA3-5B46-7EFD3B9718DE}"/>
              </a:ext>
            </a:extLst>
          </p:cNvPr>
          <p:cNvGrpSpPr/>
          <p:nvPr userDrawn="1"/>
        </p:nvGrpSpPr>
        <p:grpSpPr>
          <a:xfrm rot="5400000">
            <a:off x="5141260" y="2190781"/>
            <a:ext cx="1455177" cy="1021263"/>
            <a:chOff x="0" y="0"/>
            <a:chExt cx="1013374" cy="711200"/>
          </a:xfrm>
        </p:grpSpPr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5CF5ECD3-BF0B-38A1-A4BB-232B1EA47A86}"/>
                </a:ext>
              </a:extLst>
            </p:cNvPr>
            <p:cNvSpPr/>
            <p:nvPr/>
          </p:nvSpPr>
          <p:spPr>
            <a:xfrm>
              <a:off x="0" y="0"/>
              <a:ext cx="1013374" cy="711200"/>
            </a:xfrm>
            <a:custGeom>
              <a:avLst/>
              <a:gdLst/>
              <a:ahLst/>
              <a:cxnLst/>
              <a:rect l="l" t="t" r="r" b="b"/>
              <a:pathLst>
                <a:path w="1013374" h="711200">
                  <a:moveTo>
                    <a:pt x="506687" y="0"/>
                  </a:moveTo>
                  <a:lnTo>
                    <a:pt x="1013374" y="711200"/>
                  </a:lnTo>
                  <a:lnTo>
                    <a:pt x="0" y="711200"/>
                  </a:lnTo>
                  <a:lnTo>
                    <a:pt x="506687" y="0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5" name="TextBox 27">
              <a:extLst>
                <a:ext uri="{FF2B5EF4-FFF2-40B4-BE49-F238E27FC236}">
                  <a16:creationId xmlns:a16="http://schemas.microsoft.com/office/drawing/2014/main" id="{09C8F5A7-5068-F30D-E42E-33096035DCEC}"/>
                </a:ext>
              </a:extLst>
            </p:cNvPr>
            <p:cNvSpPr txBox="1"/>
            <p:nvPr/>
          </p:nvSpPr>
          <p:spPr>
            <a:xfrm>
              <a:off x="158340" y="292100"/>
              <a:ext cx="696695" cy="3683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marL="0" marR="0" lvl="0" indent="0" algn="ctr" defTabSz="609630" rtl="0" eaLnBrk="1" fontAlgn="auto" latinLnBrk="0" hangingPunct="1">
                <a:lnSpc>
                  <a:spcPts val="177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26" name="Picture 25" descr="Text&#10;&#10;Description automatically generated">
            <a:extLst>
              <a:ext uri="{FF2B5EF4-FFF2-40B4-BE49-F238E27FC236}">
                <a16:creationId xmlns:a16="http://schemas.microsoft.com/office/drawing/2014/main" id="{7B113288-9F6C-C2C8-E5EA-4462FF008D2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1159880" y="704582"/>
            <a:ext cx="1752045" cy="329883"/>
          </a:xfrm>
          <a:prstGeom prst="rect">
            <a:avLst/>
          </a:prstGeom>
        </p:spPr>
      </p:pic>
      <p:grpSp>
        <p:nvGrpSpPr>
          <p:cNvPr id="27" name="Group 17">
            <a:extLst>
              <a:ext uri="{FF2B5EF4-FFF2-40B4-BE49-F238E27FC236}">
                <a16:creationId xmlns:a16="http://schemas.microsoft.com/office/drawing/2014/main" id="{3CADF789-9776-A220-C61A-4E94794A81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694374" y="1023087"/>
            <a:ext cx="4811826" cy="4811826"/>
            <a:chOff x="0" y="0"/>
            <a:chExt cx="6350000" cy="6350000"/>
          </a:xfrm>
        </p:grpSpPr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A8CC5910-745D-F0CE-7443-F4A217B227ED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838700" y="0"/>
                  </a:moveTo>
                  <a:lnTo>
                    <a:pt x="1511300" y="0"/>
                  </a:lnTo>
                  <a:cubicBezTo>
                    <a:pt x="676910" y="0"/>
                    <a:pt x="0" y="676910"/>
                    <a:pt x="0" y="1511300"/>
                  </a:cubicBezTo>
                  <a:lnTo>
                    <a:pt x="0" y="6350000"/>
                  </a:lnTo>
                  <a:lnTo>
                    <a:pt x="4838700" y="6350000"/>
                  </a:lnTo>
                  <a:cubicBezTo>
                    <a:pt x="5673090" y="6350000"/>
                    <a:pt x="6350000" y="5673090"/>
                    <a:pt x="6350000" y="4838700"/>
                  </a:cubicBezTo>
                  <a:lnTo>
                    <a:pt x="6350000" y="0"/>
                  </a:lnTo>
                  <a:lnTo>
                    <a:pt x="4838700" y="0"/>
                  </a:lnTo>
                  <a:close/>
                </a:path>
              </a:pathLst>
            </a:custGeom>
            <a:blipFill>
              <a:blip r:embed="rId7"/>
              <a:stretch>
                <a:fillRect l="-36377" r="-13716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sp>
        <p:nvSpPr>
          <p:cNvPr id="29" name="Title 28">
            <a:extLst>
              <a:ext uri="{FF2B5EF4-FFF2-40B4-BE49-F238E27FC236}">
                <a16:creationId xmlns:a16="http://schemas.microsoft.com/office/drawing/2014/main" id="{AA217F20-D522-9915-16EF-A8E292CE9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1088" y="2276931"/>
            <a:ext cx="4448856" cy="769004"/>
          </a:xfrm>
        </p:spPr>
        <p:txBody>
          <a:bodyPr>
            <a:no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Contact Us</a:t>
            </a:r>
          </a:p>
        </p:txBody>
      </p:sp>
    </p:spTree>
    <p:extLst>
      <p:ext uri="{BB962C8B-B14F-4D97-AF65-F5344CB8AC3E}">
        <p14:creationId xmlns:p14="http://schemas.microsoft.com/office/powerpoint/2010/main" val="489218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-Slide-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E47E6B2-BCD1-EA32-4C99-F91EE83A7B30}"/>
              </a:ext>
            </a:extLst>
          </p:cNvPr>
          <p:cNvGrpSpPr/>
          <p:nvPr userDrawn="1"/>
        </p:nvGrpSpPr>
        <p:grpSpPr>
          <a:xfrm>
            <a:off x="685800" y="-657052"/>
            <a:ext cx="5198069" cy="7227865"/>
            <a:chOff x="0" y="-38100"/>
            <a:chExt cx="2053558" cy="2855453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8FA5552E-BD8F-BEC4-1ABB-51F1C3D60715}"/>
                </a:ext>
              </a:extLst>
            </p:cNvPr>
            <p:cNvSpPr/>
            <p:nvPr/>
          </p:nvSpPr>
          <p:spPr>
            <a:xfrm>
              <a:off x="0" y="221476"/>
              <a:ext cx="2053558" cy="2595877"/>
            </a:xfrm>
            <a:custGeom>
              <a:avLst/>
              <a:gdLst/>
              <a:ahLst/>
              <a:cxnLst/>
              <a:rect l="l" t="t" r="r" b="b"/>
              <a:pathLst>
                <a:path w="2053558" h="2817353">
                  <a:moveTo>
                    <a:pt x="0" y="0"/>
                  </a:moveTo>
                  <a:lnTo>
                    <a:pt x="2053558" y="0"/>
                  </a:lnTo>
                  <a:lnTo>
                    <a:pt x="2053558" y="2817353"/>
                  </a:lnTo>
                  <a:lnTo>
                    <a:pt x="0" y="28173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9C04A56-6B7B-35D0-DCBB-09D5266AD124}"/>
                </a:ext>
              </a:extLst>
            </p:cNvPr>
            <p:cNvSpPr txBox="1"/>
            <p:nvPr/>
          </p:nvSpPr>
          <p:spPr>
            <a:xfrm>
              <a:off x="0" y="-38100"/>
              <a:ext cx="2053558" cy="28554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F8B622B-7ABE-6AB6-9D7D-764AEA4E04B2}"/>
              </a:ext>
            </a:extLst>
          </p:cNvPr>
          <p:cNvGrpSpPr/>
          <p:nvPr userDrawn="1"/>
        </p:nvGrpSpPr>
        <p:grpSpPr>
          <a:xfrm rot="5400000">
            <a:off x="5352311" y="2310089"/>
            <a:ext cx="1314963" cy="922859"/>
            <a:chOff x="0" y="0"/>
            <a:chExt cx="1013374" cy="711200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6C9983E-2FB8-00EB-30EA-EB2D16C86149}"/>
                </a:ext>
              </a:extLst>
            </p:cNvPr>
            <p:cNvSpPr/>
            <p:nvPr/>
          </p:nvSpPr>
          <p:spPr>
            <a:xfrm>
              <a:off x="0" y="0"/>
              <a:ext cx="1013374" cy="711200"/>
            </a:xfrm>
            <a:custGeom>
              <a:avLst/>
              <a:gdLst/>
              <a:ahLst/>
              <a:cxnLst/>
              <a:rect l="l" t="t" r="r" b="b"/>
              <a:pathLst>
                <a:path w="1013374" h="711200">
                  <a:moveTo>
                    <a:pt x="506687" y="0"/>
                  </a:moveTo>
                  <a:lnTo>
                    <a:pt x="1013374" y="711200"/>
                  </a:lnTo>
                  <a:lnTo>
                    <a:pt x="0" y="711200"/>
                  </a:lnTo>
                  <a:lnTo>
                    <a:pt x="506687" y="0"/>
                  </a:lnTo>
                  <a:close/>
                </a:path>
              </a:pathLst>
            </a:custGeom>
            <a:solidFill>
              <a:srgbClr val="F05A24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DEC7C10-E197-35EC-1FBD-E5AAA84ABCF7}"/>
                </a:ext>
              </a:extLst>
            </p:cNvPr>
            <p:cNvSpPr txBox="1"/>
            <p:nvPr/>
          </p:nvSpPr>
          <p:spPr>
            <a:xfrm>
              <a:off x="158340" y="292100"/>
              <a:ext cx="696695" cy="3683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9" name="AutoShape 8">
            <a:extLst>
              <a:ext uri="{FF2B5EF4-FFF2-40B4-BE49-F238E27FC236}">
                <a16:creationId xmlns:a16="http://schemas.microsoft.com/office/drawing/2014/main" id="{B451D355-E6C2-FFCF-AF85-A8EE2B2BD414}"/>
              </a:ext>
            </a:extLst>
          </p:cNvPr>
          <p:cNvSpPr/>
          <p:nvPr userDrawn="1"/>
        </p:nvSpPr>
        <p:spPr>
          <a:xfrm>
            <a:off x="1103937" y="1311800"/>
            <a:ext cx="409491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4B912EF-0EFC-ACE8-C48A-6039A1079CF5}"/>
              </a:ext>
            </a:extLst>
          </p:cNvPr>
          <p:cNvGrpSpPr/>
          <p:nvPr userDrawn="1"/>
        </p:nvGrpSpPr>
        <p:grpSpPr>
          <a:xfrm>
            <a:off x="685801" y="5538402"/>
            <a:ext cx="5204419" cy="1880210"/>
            <a:chOff x="0" y="-38100"/>
            <a:chExt cx="2056067" cy="74279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1E46D95-3E62-FFA3-7A86-0AB3A677EE8B}"/>
                </a:ext>
              </a:extLst>
            </p:cNvPr>
            <p:cNvSpPr/>
            <p:nvPr/>
          </p:nvSpPr>
          <p:spPr>
            <a:xfrm>
              <a:off x="0" y="0"/>
              <a:ext cx="2056067" cy="483223"/>
            </a:xfrm>
            <a:custGeom>
              <a:avLst/>
              <a:gdLst/>
              <a:ahLst/>
              <a:cxnLst/>
              <a:rect l="l" t="t" r="r" b="b"/>
              <a:pathLst>
                <a:path w="2056067" h="704699">
                  <a:moveTo>
                    <a:pt x="0" y="0"/>
                  </a:moveTo>
                  <a:lnTo>
                    <a:pt x="2056067" y="0"/>
                  </a:lnTo>
                  <a:lnTo>
                    <a:pt x="2056067" y="704699"/>
                  </a:lnTo>
                  <a:lnTo>
                    <a:pt x="0" y="704699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E33EF8-F93B-D084-CA12-FA50CA810E72}"/>
                </a:ext>
              </a:extLst>
            </p:cNvPr>
            <p:cNvSpPr txBox="1"/>
            <p:nvPr/>
          </p:nvSpPr>
          <p:spPr>
            <a:xfrm>
              <a:off x="0" y="-38100"/>
              <a:ext cx="2056067" cy="74279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3D050ACF-2B9B-18C9-5AAE-0F19302C299E}"/>
              </a:ext>
            </a:extLst>
          </p:cNvPr>
          <p:cNvGrpSpPr/>
          <p:nvPr userDrawn="1"/>
        </p:nvGrpSpPr>
        <p:grpSpPr>
          <a:xfrm>
            <a:off x="8244108" y="-1398459"/>
            <a:ext cx="3262092" cy="8510480"/>
            <a:chOff x="0" y="-38100"/>
            <a:chExt cx="1288728" cy="3362165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4222B8A1-264E-649D-D04E-C074E2DF288A}"/>
                </a:ext>
              </a:extLst>
            </p:cNvPr>
            <p:cNvSpPr/>
            <p:nvPr/>
          </p:nvSpPr>
          <p:spPr>
            <a:xfrm>
              <a:off x="0" y="514378"/>
              <a:ext cx="1288728" cy="2709333"/>
            </a:xfrm>
            <a:custGeom>
              <a:avLst/>
              <a:gdLst/>
              <a:ahLst/>
              <a:cxnLst/>
              <a:rect l="l" t="t" r="r" b="b"/>
              <a:pathLst>
                <a:path w="1288728" h="3324065">
                  <a:moveTo>
                    <a:pt x="0" y="0"/>
                  </a:moveTo>
                  <a:lnTo>
                    <a:pt x="1288728" y="0"/>
                  </a:lnTo>
                  <a:lnTo>
                    <a:pt x="1288728" y="3324065"/>
                  </a:lnTo>
                  <a:lnTo>
                    <a:pt x="0" y="3324065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" name="TextBox 16">
              <a:extLst>
                <a:ext uri="{FF2B5EF4-FFF2-40B4-BE49-F238E27FC236}">
                  <a16:creationId xmlns:a16="http://schemas.microsoft.com/office/drawing/2014/main" id="{53D068F1-D76D-E2C7-8617-A9CC02B5D18E}"/>
                </a:ext>
              </a:extLst>
            </p:cNvPr>
            <p:cNvSpPr txBox="1"/>
            <p:nvPr/>
          </p:nvSpPr>
          <p:spPr>
            <a:xfrm>
              <a:off x="0" y="-38100"/>
              <a:ext cx="1288728" cy="336216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8C73D8A8-93D0-E7FC-A259-0D5DDA391E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1159880" y="704582"/>
            <a:ext cx="1752045" cy="329883"/>
          </a:xfrm>
          <a:prstGeom prst="rect">
            <a:avLst/>
          </a:prstGeom>
        </p:spPr>
      </p:pic>
      <p:sp>
        <p:nvSpPr>
          <p:cNvPr id="30" name="Title 29">
            <a:extLst>
              <a:ext uri="{FF2B5EF4-FFF2-40B4-BE49-F238E27FC236}">
                <a16:creationId xmlns:a16="http://schemas.microsoft.com/office/drawing/2014/main" id="{B31F0DF3-C37D-F052-6B97-E16D0C4E23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2129" y="1958362"/>
            <a:ext cx="4308332" cy="1060704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Enter Title Here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0D00FB5-7B2D-5EEC-6842-217D8D9246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12129" y="3090046"/>
            <a:ext cx="4302125" cy="492252"/>
          </a:xfrm>
        </p:spPr>
        <p:txBody>
          <a:bodyPr vert="horz">
            <a:noAutofit/>
          </a:bodyPr>
          <a:lstStyle>
            <a:lvl1pPr>
              <a:defRPr lang="en-US" sz="180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/>
              <a:t>Enter Sub-title Here</a:t>
            </a:r>
          </a:p>
        </p:txBody>
      </p:sp>
      <p:sp>
        <p:nvSpPr>
          <p:cNvPr id="33" name="Text Placeholder 31">
            <a:extLst>
              <a:ext uri="{FF2B5EF4-FFF2-40B4-BE49-F238E27FC236}">
                <a16:creationId xmlns:a16="http://schemas.microsoft.com/office/drawing/2014/main" id="{0667A3BA-48B1-840E-678B-64D9DB2BE5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2129" y="4024610"/>
            <a:ext cx="4302125" cy="795070"/>
          </a:xfrm>
        </p:spPr>
        <p:txBody>
          <a:bodyPr vert="horz">
            <a:noAutofit/>
          </a:bodyPr>
          <a:lstStyle>
            <a:lvl1pPr>
              <a:defRPr lang="en-US" sz="140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10000"/>
              </a:lnSpc>
              <a:buNone/>
            </a:pPr>
            <a:r>
              <a:rPr lang="en-US"/>
              <a:t>Enter Description Here</a:t>
            </a:r>
          </a:p>
        </p:txBody>
      </p:sp>
      <p:grpSp>
        <p:nvGrpSpPr>
          <p:cNvPr id="3" name="Group 17">
            <a:extLst>
              <a:ext uri="{FF2B5EF4-FFF2-40B4-BE49-F238E27FC236}">
                <a16:creationId xmlns:a16="http://schemas.microsoft.com/office/drawing/2014/main" id="{53B982B1-EB81-74EF-24CD-DA937DD7246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694374" y="1023087"/>
            <a:ext cx="4811826" cy="4811826"/>
            <a:chOff x="0" y="0"/>
            <a:chExt cx="6350000" cy="6350000"/>
          </a:xfrm>
        </p:grpSpPr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7D1E5828-A387-FF37-1E71-1FACDDA7439E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838700" y="0"/>
                  </a:moveTo>
                  <a:lnTo>
                    <a:pt x="1511300" y="0"/>
                  </a:lnTo>
                  <a:cubicBezTo>
                    <a:pt x="676910" y="0"/>
                    <a:pt x="0" y="676910"/>
                    <a:pt x="0" y="1511300"/>
                  </a:cubicBezTo>
                  <a:lnTo>
                    <a:pt x="0" y="6350000"/>
                  </a:lnTo>
                  <a:lnTo>
                    <a:pt x="4838700" y="6350000"/>
                  </a:lnTo>
                  <a:cubicBezTo>
                    <a:pt x="5673090" y="6350000"/>
                    <a:pt x="6350000" y="5673090"/>
                    <a:pt x="6350000" y="4838700"/>
                  </a:cubicBezTo>
                  <a:lnTo>
                    <a:pt x="6350000" y="0"/>
                  </a:lnTo>
                  <a:lnTo>
                    <a:pt x="4838700" y="0"/>
                  </a:lnTo>
                  <a:close/>
                </a:path>
              </a:pathLst>
            </a:custGeom>
            <a:blipFill>
              <a:blip r:embed="rId3"/>
              <a:stretch>
                <a:fillRect l="-34886" r="-15207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sp>
        <p:nvSpPr>
          <p:cNvPr id="17" name="AutoShape 12">
            <a:extLst>
              <a:ext uri="{FF2B5EF4-FFF2-40B4-BE49-F238E27FC236}">
                <a16:creationId xmlns:a16="http://schemas.microsoft.com/office/drawing/2014/main" id="{6E44C431-3A81-D3E1-6FC4-BFBE7F31B1A1}"/>
              </a:ext>
            </a:extLst>
          </p:cNvPr>
          <p:cNvSpPr/>
          <p:nvPr userDrawn="1"/>
        </p:nvSpPr>
        <p:spPr>
          <a:xfrm>
            <a:off x="3679785" y="6287135"/>
            <a:ext cx="1044133" cy="0"/>
          </a:xfrm>
          <a:prstGeom prst="line">
            <a:avLst/>
          </a:prstGeom>
          <a:ln w="12700" cap="flat">
            <a:solidFill>
              <a:schemeClr val="accent2">
                <a:lumMod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defTabSz="609630"/>
            <a:endParaRPr lang="en-US" sz="120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9" name="TextBox 22">
            <a:extLst>
              <a:ext uri="{FF2B5EF4-FFF2-40B4-BE49-F238E27FC236}">
                <a16:creationId xmlns:a16="http://schemas.microsoft.com/office/drawing/2014/main" id="{4E6CB693-0BB6-5149-9B86-AB1A11E6A875}"/>
              </a:ext>
            </a:extLst>
          </p:cNvPr>
          <p:cNvSpPr txBox="1"/>
          <p:nvPr userDrawn="1"/>
        </p:nvSpPr>
        <p:spPr>
          <a:xfrm>
            <a:off x="4876012" y="6172200"/>
            <a:ext cx="964409" cy="222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760"/>
              </a:lnSpc>
            </a:pPr>
            <a:r>
              <a:rPr lang="en-US" sz="1400">
                <a:solidFill>
                  <a:schemeClr val="accent2">
                    <a:lumMod val="50000"/>
                  </a:schemeClr>
                </a:solidFill>
                <a:ea typeface="Poppins"/>
                <a:cs typeface="Poppins"/>
                <a:sym typeface="Poppins"/>
              </a:rPr>
              <a:t>2024</a:t>
            </a:r>
          </a:p>
        </p:txBody>
      </p:sp>
      <p:sp>
        <p:nvSpPr>
          <p:cNvPr id="20" name="TextBox 24">
            <a:extLst>
              <a:ext uri="{FF2B5EF4-FFF2-40B4-BE49-F238E27FC236}">
                <a16:creationId xmlns:a16="http://schemas.microsoft.com/office/drawing/2014/main" id="{3133B298-48F0-934F-2DC4-921F294CC33B}"/>
              </a:ext>
            </a:extLst>
          </p:cNvPr>
          <p:cNvSpPr txBox="1"/>
          <p:nvPr userDrawn="1"/>
        </p:nvSpPr>
        <p:spPr>
          <a:xfrm>
            <a:off x="1279983" y="6189346"/>
            <a:ext cx="2533127" cy="198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540"/>
              </a:lnSpc>
            </a:pPr>
            <a:r>
              <a:rPr lang="en-US" sz="1400">
                <a:solidFill>
                  <a:schemeClr val="accent2">
                    <a:lumMod val="50000"/>
                  </a:schemeClr>
                </a:solidFill>
                <a:ea typeface="Poppins"/>
                <a:cs typeface="Poppins"/>
                <a:sym typeface="Poppins"/>
              </a:rPr>
              <a:t>www.v2solutions.com</a:t>
            </a:r>
          </a:p>
        </p:txBody>
      </p:sp>
    </p:spTree>
    <p:extLst>
      <p:ext uri="{BB962C8B-B14F-4D97-AF65-F5344CB8AC3E}">
        <p14:creationId xmlns:p14="http://schemas.microsoft.com/office/powerpoint/2010/main" val="34885519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-Slide-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E47E6B2-BCD1-EA32-4C99-F91EE83A7B30}"/>
              </a:ext>
            </a:extLst>
          </p:cNvPr>
          <p:cNvGrpSpPr/>
          <p:nvPr userDrawn="1"/>
        </p:nvGrpSpPr>
        <p:grpSpPr>
          <a:xfrm>
            <a:off x="685800" y="-657052"/>
            <a:ext cx="5198069" cy="7227865"/>
            <a:chOff x="0" y="-38100"/>
            <a:chExt cx="2053558" cy="2855453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8FA5552E-BD8F-BEC4-1ABB-51F1C3D60715}"/>
                </a:ext>
              </a:extLst>
            </p:cNvPr>
            <p:cNvSpPr/>
            <p:nvPr/>
          </p:nvSpPr>
          <p:spPr>
            <a:xfrm>
              <a:off x="0" y="221476"/>
              <a:ext cx="2053558" cy="2595877"/>
            </a:xfrm>
            <a:custGeom>
              <a:avLst/>
              <a:gdLst/>
              <a:ahLst/>
              <a:cxnLst/>
              <a:rect l="l" t="t" r="r" b="b"/>
              <a:pathLst>
                <a:path w="2053558" h="2817353">
                  <a:moveTo>
                    <a:pt x="0" y="0"/>
                  </a:moveTo>
                  <a:lnTo>
                    <a:pt x="2053558" y="0"/>
                  </a:lnTo>
                  <a:lnTo>
                    <a:pt x="2053558" y="2817353"/>
                  </a:lnTo>
                  <a:lnTo>
                    <a:pt x="0" y="28173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9C04A56-6B7B-35D0-DCBB-09D5266AD124}"/>
                </a:ext>
              </a:extLst>
            </p:cNvPr>
            <p:cNvSpPr txBox="1"/>
            <p:nvPr/>
          </p:nvSpPr>
          <p:spPr>
            <a:xfrm>
              <a:off x="0" y="-38100"/>
              <a:ext cx="2053558" cy="28554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F8B622B-7ABE-6AB6-9D7D-764AEA4E04B2}"/>
              </a:ext>
            </a:extLst>
          </p:cNvPr>
          <p:cNvGrpSpPr/>
          <p:nvPr userDrawn="1"/>
        </p:nvGrpSpPr>
        <p:grpSpPr>
          <a:xfrm rot="5400000">
            <a:off x="5352311" y="2310089"/>
            <a:ext cx="1314963" cy="922859"/>
            <a:chOff x="0" y="0"/>
            <a:chExt cx="1013374" cy="711200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6C9983E-2FB8-00EB-30EA-EB2D16C86149}"/>
                </a:ext>
              </a:extLst>
            </p:cNvPr>
            <p:cNvSpPr/>
            <p:nvPr/>
          </p:nvSpPr>
          <p:spPr>
            <a:xfrm>
              <a:off x="0" y="0"/>
              <a:ext cx="1013374" cy="711200"/>
            </a:xfrm>
            <a:custGeom>
              <a:avLst/>
              <a:gdLst/>
              <a:ahLst/>
              <a:cxnLst/>
              <a:rect l="l" t="t" r="r" b="b"/>
              <a:pathLst>
                <a:path w="1013374" h="711200">
                  <a:moveTo>
                    <a:pt x="506687" y="0"/>
                  </a:moveTo>
                  <a:lnTo>
                    <a:pt x="1013374" y="711200"/>
                  </a:lnTo>
                  <a:lnTo>
                    <a:pt x="0" y="711200"/>
                  </a:lnTo>
                  <a:lnTo>
                    <a:pt x="506687" y="0"/>
                  </a:lnTo>
                  <a:close/>
                </a:path>
              </a:pathLst>
            </a:custGeom>
            <a:solidFill>
              <a:srgbClr val="F05A24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DEC7C10-E197-35EC-1FBD-E5AAA84ABCF7}"/>
                </a:ext>
              </a:extLst>
            </p:cNvPr>
            <p:cNvSpPr txBox="1"/>
            <p:nvPr/>
          </p:nvSpPr>
          <p:spPr>
            <a:xfrm>
              <a:off x="158340" y="292100"/>
              <a:ext cx="696695" cy="3683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9" name="AutoShape 8">
            <a:extLst>
              <a:ext uri="{FF2B5EF4-FFF2-40B4-BE49-F238E27FC236}">
                <a16:creationId xmlns:a16="http://schemas.microsoft.com/office/drawing/2014/main" id="{B451D355-E6C2-FFCF-AF85-A8EE2B2BD414}"/>
              </a:ext>
            </a:extLst>
          </p:cNvPr>
          <p:cNvSpPr/>
          <p:nvPr userDrawn="1"/>
        </p:nvSpPr>
        <p:spPr>
          <a:xfrm>
            <a:off x="1103937" y="1311800"/>
            <a:ext cx="409491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4B912EF-0EFC-ACE8-C48A-6039A1079CF5}"/>
              </a:ext>
            </a:extLst>
          </p:cNvPr>
          <p:cNvGrpSpPr/>
          <p:nvPr userDrawn="1"/>
        </p:nvGrpSpPr>
        <p:grpSpPr>
          <a:xfrm>
            <a:off x="685801" y="5538402"/>
            <a:ext cx="5204419" cy="1880210"/>
            <a:chOff x="0" y="-38100"/>
            <a:chExt cx="2056067" cy="74279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1E46D95-3E62-FFA3-7A86-0AB3A677EE8B}"/>
                </a:ext>
              </a:extLst>
            </p:cNvPr>
            <p:cNvSpPr/>
            <p:nvPr/>
          </p:nvSpPr>
          <p:spPr>
            <a:xfrm>
              <a:off x="0" y="0"/>
              <a:ext cx="2056067" cy="483223"/>
            </a:xfrm>
            <a:custGeom>
              <a:avLst/>
              <a:gdLst/>
              <a:ahLst/>
              <a:cxnLst/>
              <a:rect l="l" t="t" r="r" b="b"/>
              <a:pathLst>
                <a:path w="2056067" h="704699">
                  <a:moveTo>
                    <a:pt x="0" y="0"/>
                  </a:moveTo>
                  <a:lnTo>
                    <a:pt x="2056067" y="0"/>
                  </a:lnTo>
                  <a:lnTo>
                    <a:pt x="2056067" y="704699"/>
                  </a:lnTo>
                  <a:lnTo>
                    <a:pt x="0" y="704699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E33EF8-F93B-D084-CA12-FA50CA810E72}"/>
                </a:ext>
              </a:extLst>
            </p:cNvPr>
            <p:cNvSpPr txBox="1"/>
            <p:nvPr/>
          </p:nvSpPr>
          <p:spPr>
            <a:xfrm>
              <a:off x="0" y="-38100"/>
              <a:ext cx="2056067" cy="74279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3D050ACF-2B9B-18C9-5AAE-0F19302C299E}"/>
              </a:ext>
            </a:extLst>
          </p:cNvPr>
          <p:cNvGrpSpPr/>
          <p:nvPr userDrawn="1"/>
        </p:nvGrpSpPr>
        <p:grpSpPr>
          <a:xfrm>
            <a:off x="8244108" y="-1398459"/>
            <a:ext cx="3262092" cy="8510480"/>
            <a:chOff x="0" y="-38100"/>
            <a:chExt cx="1288728" cy="3362165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4222B8A1-264E-649D-D04E-C074E2DF288A}"/>
                </a:ext>
              </a:extLst>
            </p:cNvPr>
            <p:cNvSpPr/>
            <p:nvPr/>
          </p:nvSpPr>
          <p:spPr>
            <a:xfrm>
              <a:off x="0" y="514378"/>
              <a:ext cx="1288728" cy="2709333"/>
            </a:xfrm>
            <a:custGeom>
              <a:avLst/>
              <a:gdLst/>
              <a:ahLst/>
              <a:cxnLst/>
              <a:rect l="l" t="t" r="r" b="b"/>
              <a:pathLst>
                <a:path w="1288728" h="3324065">
                  <a:moveTo>
                    <a:pt x="0" y="0"/>
                  </a:moveTo>
                  <a:lnTo>
                    <a:pt x="1288728" y="0"/>
                  </a:lnTo>
                  <a:lnTo>
                    <a:pt x="1288728" y="3324065"/>
                  </a:lnTo>
                  <a:lnTo>
                    <a:pt x="0" y="3324065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" name="TextBox 16">
              <a:extLst>
                <a:ext uri="{FF2B5EF4-FFF2-40B4-BE49-F238E27FC236}">
                  <a16:creationId xmlns:a16="http://schemas.microsoft.com/office/drawing/2014/main" id="{53D068F1-D76D-E2C7-8617-A9CC02B5D18E}"/>
                </a:ext>
              </a:extLst>
            </p:cNvPr>
            <p:cNvSpPr txBox="1"/>
            <p:nvPr/>
          </p:nvSpPr>
          <p:spPr>
            <a:xfrm>
              <a:off x="0" y="-38100"/>
              <a:ext cx="1288728" cy="336216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8C73D8A8-93D0-E7FC-A259-0D5DDA391E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1159880" y="704582"/>
            <a:ext cx="1752045" cy="329883"/>
          </a:xfrm>
          <a:prstGeom prst="rect">
            <a:avLst/>
          </a:prstGeom>
        </p:spPr>
      </p:pic>
      <p:sp>
        <p:nvSpPr>
          <p:cNvPr id="30" name="Title 29">
            <a:extLst>
              <a:ext uri="{FF2B5EF4-FFF2-40B4-BE49-F238E27FC236}">
                <a16:creationId xmlns:a16="http://schemas.microsoft.com/office/drawing/2014/main" id="{B31F0DF3-C37D-F052-6B97-E16D0C4E23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12129" y="1964093"/>
            <a:ext cx="4308332" cy="1057187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Enter Title Here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0D00FB5-7B2D-5EEC-6842-217D8D9246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12129" y="3090046"/>
            <a:ext cx="4302125" cy="4922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Enter Sub-title Here</a:t>
            </a:r>
          </a:p>
        </p:txBody>
      </p:sp>
      <p:sp>
        <p:nvSpPr>
          <p:cNvPr id="33" name="Text Placeholder 31">
            <a:extLst>
              <a:ext uri="{FF2B5EF4-FFF2-40B4-BE49-F238E27FC236}">
                <a16:creationId xmlns:a16="http://schemas.microsoft.com/office/drawing/2014/main" id="{0667A3BA-48B1-840E-678B-64D9DB2BE5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2129" y="4024610"/>
            <a:ext cx="4302125" cy="795070"/>
          </a:xfrm>
        </p:spPr>
        <p:txBody>
          <a:bodyPr>
            <a:noAutofit/>
          </a:bodyPr>
          <a:lstStyle>
            <a:lvl1pPr marL="0" indent="0">
              <a:lnSpc>
                <a:spcPct val="11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Enter Description Here</a:t>
            </a:r>
          </a:p>
        </p:txBody>
      </p:sp>
      <p:grpSp>
        <p:nvGrpSpPr>
          <p:cNvPr id="19" name="Group 13">
            <a:extLst>
              <a:ext uri="{FF2B5EF4-FFF2-40B4-BE49-F238E27FC236}">
                <a16:creationId xmlns:a16="http://schemas.microsoft.com/office/drawing/2014/main" id="{7C363AF7-F904-E89F-84DD-01373780385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694374" y="1023087"/>
            <a:ext cx="4811826" cy="4811826"/>
            <a:chOff x="0" y="0"/>
            <a:chExt cx="6350000" cy="6350000"/>
          </a:xfrm>
        </p:grpSpPr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D70185A2-854D-3A83-EB3C-EA7A1FBA925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838700" y="0"/>
                  </a:moveTo>
                  <a:lnTo>
                    <a:pt x="1511300" y="0"/>
                  </a:lnTo>
                  <a:cubicBezTo>
                    <a:pt x="676910" y="0"/>
                    <a:pt x="0" y="676910"/>
                    <a:pt x="0" y="1511300"/>
                  </a:cubicBezTo>
                  <a:lnTo>
                    <a:pt x="0" y="6350000"/>
                  </a:lnTo>
                  <a:lnTo>
                    <a:pt x="4838700" y="6350000"/>
                  </a:lnTo>
                  <a:cubicBezTo>
                    <a:pt x="5673090" y="6350000"/>
                    <a:pt x="6350000" y="5673090"/>
                    <a:pt x="6350000" y="4838700"/>
                  </a:cubicBezTo>
                  <a:lnTo>
                    <a:pt x="6350000" y="0"/>
                  </a:lnTo>
                  <a:lnTo>
                    <a:pt x="4838700" y="0"/>
                  </a:lnTo>
                  <a:close/>
                </a:path>
              </a:pathLst>
            </a:custGeom>
            <a:blipFill>
              <a:blip r:embed="rId3"/>
              <a:stretch>
                <a:fillRect l="-11271" r="-38728"/>
              </a:stretch>
            </a:blipFill>
          </p:spPr>
          <p:txBody>
            <a:bodyPr/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3" name="AutoShape 12">
            <a:extLst>
              <a:ext uri="{FF2B5EF4-FFF2-40B4-BE49-F238E27FC236}">
                <a16:creationId xmlns:a16="http://schemas.microsoft.com/office/drawing/2014/main" id="{B67FEC46-AC21-F08A-CCAA-B973445FAFDF}"/>
              </a:ext>
            </a:extLst>
          </p:cNvPr>
          <p:cNvSpPr/>
          <p:nvPr userDrawn="1"/>
        </p:nvSpPr>
        <p:spPr>
          <a:xfrm>
            <a:off x="3679785" y="6287135"/>
            <a:ext cx="1044133" cy="0"/>
          </a:xfrm>
          <a:prstGeom prst="line">
            <a:avLst/>
          </a:prstGeom>
          <a:ln w="12700" cap="flat">
            <a:solidFill>
              <a:schemeClr val="accent2">
                <a:lumMod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defTabSz="609630"/>
            <a:endParaRPr lang="en-US" sz="120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6" name="TextBox 22">
            <a:extLst>
              <a:ext uri="{FF2B5EF4-FFF2-40B4-BE49-F238E27FC236}">
                <a16:creationId xmlns:a16="http://schemas.microsoft.com/office/drawing/2014/main" id="{950F421A-FA08-A0E8-9F0D-0F52B84D4A67}"/>
              </a:ext>
            </a:extLst>
          </p:cNvPr>
          <p:cNvSpPr txBox="1"/>
          <p:nvPr userDrawn="1"/>
        </p:nvSpPr>
        <p:spPr>
          <a:xfrm>
            <a:off x="4876012" y="6172200"/>
            <a:ext cx="964409" cy="222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760"/>
              </a:lnSpc>
            </a:pPr>
            <a:r>
              <a:rPr lang="en-US" sz="1400">
                <a:solidFill>
                  <a:schemeClr val="accent2">
                    <a:lumMod val="50000"/>
                  </a:schemeClr>
                </a:solidFill>
                <a:ea typeface="Poppins"/>
                <a:cs typeface="Poppins"/>
                <a:sym typeface="Poppins"/>
              </a:rPr>
              <a:t>2024</a:t>
            </a:r>
          </a:p>
        </p:txBody>
      </p:sp>
      <p:sp>
        <p:nvSpPr>
          <p:cNvPr id="17" name="TextBox 24">
            <a:extLst>
              <a:ext uri="{FF2B5EF4-FFF2-40B4-BE49-F238E27FC236}">
                <a16:creationId xmlns:a16="http://schemas.microsoft.com/office/drawing/2014/main" id="{FC14CB83-0E99-128C-9162-61BA862ED291}"/>
              </a:ext>
            </a:extLst>
          </p:cNvPr>
          <p:cNvSpPr txBox="1"/>
          <p:nvPr userDrawn="1"/>
        </p:nvSpPr>
        <p:spPr>
          <a:xfrm>
            <a:off x="1279983" y="6189346"/>
            <a:ext cx="2533127" cy="198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540"/>
              </a:lnSpc>
            </a:pPr>
            <a:r>
              <a:rPr lang="en-US" sz="1400">
                <a:solidFill>
                  <a:schemeClr val="accent2">
                    <a:lumMod val="50000"/>
                  </a:schemeClr>
                </a:solidFill>
                <a:ea typeface="Poppins"/>
                <a:cs typeface="Poppins"/>
                <a:sym typeface="Poppins"/>
              </a:rPr>
              <a:t>www.v2solutions.com</a:t>
            </a:r>
          </a:p>
        </p:txBody>
      </p:sp>
    </p:spTree>
    <p:extLst>
      <p:ext uri="{BB962C8B-B14F-4D97-AF65-F5344CB8AC3E}">
        <p14:creationId xmlns:p14="http://schemas.microsoft.com/office/powerpoint/2010/main" val="2742040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-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BB509F8-3D15-54B0-4516-D53727630101}"/>
              </a:ext>
            </a:extLst>
          </p:cNvPr>
          <p:cNvGrpSpPr/>
          <p:nvPr userDrawn="1"/>
        </p:nvGrpSpPr>
        <p:grpSpPr>
          <a:xfrm>
            <a:off x="-914400" y="620862"/>
            <a:ext cx="1600199" cy="6776740"/>
            <a:chOff x="0" y="-38100"/>
            <a:chExt cx="528022" cy="267723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F8189AC-4C1E-3196-E4DA-230850BE512F}"/>
                </a:ext>
              </a:extLst>
            </p:cNvPr>
            <p:cNvSpPr/>
            <p:nvPr/>
          </p:nvSpPr>
          <p:spPr>
            <a:xfrm>
              <a:off x="301727" y="0"/>
              <a:ext cx="226295" cy="2425955"/>
            </a:xfrm>
            <a:custGeom>
              <a:avLst/>
              <a:gdLst/>
              <a:ahLst/>
              <a:cxnLst/>
              <a:rect l="l" t="t" r="r" b="b"/>
              <a:pathLst>
                <a:path w="528022" h="2639131">
                  <a:moveTo>
                    <a:pt x="0" y="0"/>
                  </a:moveTo>
                  <a:lnTo>
                    <a:pt x="528022" y="0"/>
                  </a:lnTo>
                  <a:lnTo>
                    <a:pt x="528022" y="2639131"/>
                  </a:lnTo>
                  <a:lnTo>
                    <a:pt x="0" y="2639131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53EF196-5CCA-117E-9B89-361CD1B44B1C}"/>
                </a:ext>
              </a:extLst>
            </p:cNvPr>
            <p:cNvSpPr txBox="1"/>
            <p:nvPr/>
          </p:nvSpPr>
          <p:spPr>
            <a:xfrm>
              <a:off x="0" y="-38100"/>
              <a:ext cx="528022" cy="267723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grpSp>
        <p:nvGrpSpPr>
          <p:cNvPr id="5" name="Group 26">
            <a:extLst>
              <a:ext uri="{FF2B5EF4-FFF2-40B4-BE49-F238E27FC236}">
                <a16:creationId xmlns:a16="http://schemas.microsoft.com/office/drawing/2014/main" id="{ED789D31-E24C-4C19-01DA-D957CC9FDCA1}"/>
              </a:ext>
            </a:extLst>
          </p:cNvPr>
          <p:cNvGrpSpPr/>
          <p:nvPr userDrawn="1"/>
        </p:nvGrpSpPr>
        <p:grpSpPr>
          <a:xfrm>
            <a:off x="-265794" y="-481762"/>
            <a:ext cx="957945" cy="1382704"/>
            <a:chOff x="0" y="-38100"/>
            <a:chExt cx="378447" cy="546253"/>
          </a:xfrm>
        </p:grpSpPr>
        <p:sp>
          <p:nvSpPr>
            <p:cNvPr id="6" name="Freeform 27">
              <a:extLst>
                <a:ext uri="{FF2B5EF4-FFF2-40B4-BE49-F238E27FC236}">
                  <a16:creationId xmlns:a16="http://schemas.microsoft.com/office/drawing/2014/main" id="{AFE0D9AD-8EAD-9808-A72E-1AFE2E572CE4}"/>
                </a:ext>
              </a:extLst>
            </p:cNvPr>
            <p:cNvSpPr/>
            <p:nvPr/>
          </p:nvSpPr>
          <p:spPr>
            <a:xfrm>
              <a:off x="105005" y="152225"/>
              <a:ext cx="273442" cy="355928"/>
            </a:xfrm>
            <a:custGeom>
              <a:avLst/>
              <a:gdLst/>
              <a:ahLst/>
              <a:cxnLst/>
              <a:rect l="l" t="t" r="r" b="b"/>
              <a:pathLst>
                <a:path w="378447" h="508153">
                  <a:moveTo>
                    <a:pt x="0" y="0"/>
                  </a:moveTo>
                  <a:lnTo>
                    <a:pt x="378447" y="0"/>
                  </a:lnTo>
                  <a:lnTo>
                    <a:pt x="378447" y="508153"/>
                  </a:lnTo>
                  <a:lnTo>
                    <a:pt x="0" y="5081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7" name="TextBox 28">
              <a:extLst>
                <a:ext uri="{FF2B5EF4-FFF2-40B4-BE49-F238E27FC236}">
                  <a16:creationId xmlns:a16="http://schemas.microsoft.com/office/drawing/2014/main" id="{2D39F06A-C97C-0F2A-3718-DEEE6ACF18B7}"/>
                </a:ext>
              </a:extLst>
            </p:cNvPr>
            <p:cNvSpPr txBox="1"/>
            <p:nvPr/>
          </p:nvSpPr>
          <p:spPr>
            <a:xfrm>
              <a:off x="0" y="-38100"/>
              <a:ext cx="378447" cy="5462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B4E160B-C1C0-971F-F1A6-D9C953E31B38}"/>
              </a:ext>
            </a:extLst>
          </p:cNvPr>
          <p:cNvSpPr txBox="1"/>
          <p:nvPr userDrawn="1"/>
        </p:nvSpPr>
        <p:spPr>
          <a:xfrm rot="16200000">
            <a:off x="-3016856" y="3481393"/>
            <a:ext cx="6426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Confidential</a:t>
            </a:r>
            <a:b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</a:br>
            <a: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For internal use only. Do not distribute.</a:t>
            </a:r>
            <a:endParaRPr lang="en-US" sz="70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0DFA8D7-EBD5-AB25-C9CA-CDD367E73D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095463" y="137699"/>
            <a:ext cx="940443" cy="177071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4E66C17D-E6AF-8ED1-F931-B8355200EA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53132" y="777220"/>
            <a:ext cx="1950647" cy="367277"/>
          </a:xfrm>
          <a:prstGeom prst="rect">
            <a:avLst/>
          </a:prstGeom>
        </p:spPr>
      </p:pic>
      <p:grpSp>
        <p:nvGrpSpPr>
          <p:cNvPr id="11" name="Group 2">
            <a:extLst>
              <a:ext uri="{FF2B5EF4-FFF2-40B4-BE49-F238E27FC236}">
                <a16:creationId xmlns:a16="http://schemas.microsoft.com/office/drawing/2014/main" id="{DE4AFDFA-5A5E-C997-87BB-21BE1C0A8BF9}"/>
              </a:ext>
            </a:extLst>
          </p:cNvPr>
          <p:cNvGrpSpPr/>
          <p:nvPr userDrawn="1"/>
        </p:nvGrpSpPr>
        <p:grpSpPr>
          <a:xfrm>
            <a:off x="4862491" y="-333481"/>
            <a:ext cx="4173444" cy="8510480"/>
            <a:chOff x="0" y="-38100"/>
            <a:chExt cx="1648768" cy="3362165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2CD02105-2882-AFCA-27F2-8CCCAF6F8C78}"/>
                </a:ext>
              </a:extLst>
            </p:cNvPr>
            <p:cNvSpPr/>
            <p:nvPr/>
          </p:nvSpPr>
          <p:spPr>
            <a:xfrm>
              <a:off x="0" y="93645"/>
              <a:ext cx="1648768" cy="2709334"/>
            </a:xfrm>
            <a:custGeom>
              <a:avLst/>
              <a:gdLst/>
              <a:ahLst/>
              <a:cxnLst/>
              <a:rect l="l" t="t" r="r" b="b"/>
              <a:pathLst>
                <a:path w="1648768" h="3324065">
                  <a:moveTo>
                    <a:pt x="0" y="0"/>
                  </a:moveTo>
                  <a:lnTo>
                    <a:pt x="1648768" y="0"/>
                  </a:lnTo>
                  <a:lnTo>
                    <a:pt x="1648768" y="3324065"/>
                  </a:lnTo>
                  <a:lnTo>
                    <a:pt x="0" y="3324065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marL="0" marR="0" lvl="0" indent="0" algn="l" defTabSz="6096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E1CA3B9E-9FC0-BC9C-39F2-E9025460463F}"/>
                </a:ext>
              </a:extLst>
            </p:cNvPr>
            <p:cNvSpPr txBox="1"/>
            <p:nvPr/>
          </p:nvSpPr>
          <p:spPr>
            <a:xfrm>
              <a:off x="0" y="-38100"/>
              <a:ext cx="1648768" cy="336216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marL="0" marR="0" lvl="0" indent="0" algn="ctr" defTabSz="609630" rtl="0" eaLnBrk="1" fontAlgn="auto" latinLnBrk="0" hangingPunct="1">
                <a:lnSpc>
                  <a:spcPts val="1773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3729D8A-AF1E-5FA9-4B60-8AFAACEC80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87854" y="4320879"/>
            <a:ext cx="3384550" cy="18542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n-lt"/>
              </a:defRPr>
            </a:lvl2pPr>
            <a:lvl3pPr marL="914400" indent="0">
              <a:buNone/>
              <a:defRPr sz="14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14D5662E-AF6E-FAC1-4857-C725BCA328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3132" y="3250779"/>
            <a:ext cx="3419272" cy="76900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>
                <a:solidFill>
                  <a:srgbClr val="000000"/>
                </a:solidFill>
              </a:defRPr>
            </a:lvl1pPr>
          </a:lstStyle>
          <a:p>
            <a:r>
              <a:rPr lang="en-US"/>
              <a:t>Table of </a:t>
            </a:r>
            <a:br>
              <a:rPr lang="en-US"/>
            </a:br>
            <a:r>
              <a:rPr lang="en-US"/>
              <a:t>Contents</a:t>
            </a:r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680A805-6CF6-9647-9F0E-714F69AF0F6B}"/>
              </a:ext>
            </a:extLst>
          </p:cNvPr>
          <p:cNvSpPr/>
          <p:nvPr userDrawn="1"/>
        </p:nvSpPr>
        <p:spPr>
          <a:xfrm>
            <a:off x="8869511" y="-237039"/>
            <a:ext cx="3662172" cy="7531041"/>
          </a:xfrm>
          <a:custGeom>
            <a:avLst/>
            <a:gdLst/>
            <a:ahLst/>
            <a:cxnLst/>
            <a:rect l="l" t="t" r="r" b="b"/>
            <a:pathLst>
              <a:path w="5493258" h="11296561">
                <a:moveTo>
                  <a:pt x="0" y="0"/>
                </a:moveTo>
                <a:lnTo>
                  <a:pt x="5493258" y="0"/>
                </a:lnTo>
                <a:lnTo>
                  <a:pt x="5493258" y="11296560"/>
                </a:lnTo>
                <a:lnTo>
                  <a:pt x="0" y="112965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505" r="-18505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7" name="Slide Number Placeholder 2">
            <a:extLst>
              <a:ext uri="{FF2B5EF4-FFF2-40B4-BE49-F238E27FC236}">
                <a16:creationId xmlns:a16="http://schemas.microsoft.com/office/drawing/2014/main" id="{A74E5952-5CA6-9B82-D950-5285AD326438}"/>
              </a:ext>
            </a:extLst>
          </p:cNvPr>
          <p:cNvSpPr txBox="1">
            <a:spLocks/>
          </p:cNvSpPr>
          <p:nvPr userDrawn="1"/>
        </p:nvSpPr>
        <p:spPr>
          <a:xfrm>
            <a:off x="0" y="256827"/>
            <a:ext cx="685800" cy="2493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2BAB47D-6754-8E46-B931-D0BBCDBA9954}" type="slidenum">
              <a:rPr lang="en-US" sz="1600" smtClean="0">
                <a:solidFill>
                  <a:schemeClr val="bg1"/>
                </a:solidFill>
              </a:rPr>
              <a:pPr algn="ctr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56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-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CC238D2-B61A-38DA-F3AF-AD00E6A12B59}"/>
              </a:ext>
            </a:extLst>
          </p:cNvPr>
          <p:cNvSpPr/>
          <p:nvPr userDrawn="1"/>
        </p:nvSpPr>
        <p:spPr>
          <a:xfrm>
            <a:off x="4862491" y="0"/>
            <a:ext cx="7329509" cy="6858000"/>
          </a:xfrm>
          <a:prstGeom prst="rect">
            <a:avLst/>
          </a:prstGeom>
          <a:solidFill>
            <a:srgbClr val="F3EBE8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US" sz="1100">
              <a:solidFill>
                <a:sysClr val="windowText" lastClr="000000"/>
              </a:solidFill>
            </a:endParaRPr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BBB509F8-3D15-54B0-4516-D53727630101}"/>
              </a:ext>
            </a:extLst>
          </p:cNvPr>
          <p:cNvGrpSpPr/>
          <p:nvPr userDrawn="1"/>
        </p:nvGrpSpPr>
        <p:grpSpPr>
          <a:xfrm>
            <a:off x="-914400" y="620862"/>
            <a:ext cx="1600199" cy="6776740"/>
            <a:chOff x="0" y="-38100"/>
            <a:chExt cx="528022" cy="267723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F8189AC-4C1E-3196-E4DA-230850BE512F}"/>
                </a:ext>
              </a:extLst>
            </p:cNvPr>
            <p:cNvSpPr/>
            <p:nvPr/>
          </p:nvSpPr>
          <p:spPr>
            <a:xfrm>
              <a:off x="301727" y="0"/>
              <a:ext cx="226295" cy="2425955"/>
            </a:xfrm>
            <a:custGeom>
              <a:avLst/>
              <a:gdLst/>
              <a:ahLst/>
              <a:cxnLst/>
              <a:rect l="l" t="t" r="r" b="b"/>
              <a:pathLst>
                <a:path w="528022" h="2639131">
                  <a:moveTo>
                    <a:pt x="0" y="0"/>
                  </a:moveTo>
                  <a:lnTo>
                    <a:pt x="528022" y="0"/>
                  </a:lnTo>
                  <a:lnTo>
                    <a:pt x="528022" y="2639131"/>
                  </a:lnTo>
                  <a:lnTo>
                    <a:pt x="0" y="2639131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53EF196-5CCA-117E-9B89-361CD1B44B1C}"/>
                </a:ext>
              </a:extLst>
            </p:cNvPr>
            <p:cNvSpPr txBox="1"/>
            <p:nvPr/>
          </p:nvSpPr>
          <p:spPr>
            <a:xfrm>
              <a:off x="0" y="-38100"/>
              <a:ext cx="528022" cy="267723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grpSp>
        <p:nvGrpSpPr>
          <p:cNvPr id="5" name="Group 26">
            <a:extLst>
              <a:ext uri="{FF2B5EF4-FFF2-40B4-BE49-F238E27FC236}">
                <a16:creationId xmlns:a16="http://schemas.microsoft.com/office/drawing/2014/main" id="{ED789D31-E24C-4C19-01DA-D957CC9FDCA1}"/>
              </a:ext>
            </a:extLst>
          </p:cNvPr>
          <p:cNvGrpSpPr/>
          <p:nvPr userDrawn="1"/>
        </p:nvGrpSpPr>
        <p:grpSpPr>
          <a:xfrm>
            <a:off x="-265794" y="-481762"/>
            <a:ext cx="957945" cy="1382704"/>
            <a:chOff x="0" y="-38100"/>
            <a:chExt cx="378447" cy="546253"/>
          </a:xfrm>
        </p:grpSpPr>
        <p:sp>
          <p:nvSpPr>
            <p:cNvPr id="6" name="Freeform 27">
              <a:extLst>
                <a:ext uri="{FF2B5EF4-FFF2-40B4-BE49-F238E27FC236}">
                  <a16:creationId xmlns:a16="http://schemas.microsoft.com/office/drawing/2014/main" id="{AFE0D9AD-8EAD-9808-A72E-1AFE2E572CE4}"/>
                </a:ext>
              </a:extLst>
            </p:cNvPr>
            <p:cNvSpPr/>
            <p:nvPr/>
          </p:nvSpPr>
          <p:spPr>
            <a:xfrm>
              <a:off x="105005" y="152225"/>
              <a:ext cx="273442" cy="355928"/>
            </a:xfrm>
            <a:custGeom>
              <a:avLst/>
              <a:gdLst/>
              <a:ahLst/>
              <a:cxnLst/>
              <a:rect l="l" t="t" r="r" b="b"/>
              <a:pathLst>
                <a:path w="378447" h="508153">
                  <a:moveTo>
                    <a:pt x="0" y="0"/>
                  </a:moveTo>
                  <a:lnTo>
                    <a:pt x="378447" y="0"/>
                  </a:lnTo>
                  <a:lnTo>
                    <a:pt x="378447" y="508153"/>
                  </a:lnTo>
                  <a:lnTo>
                    <a:pt x="0" y="5081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7" name="TextBox 28">
              <a:extLst>
                <a:ext uri="{FF2B5EF4-FFF2-40B4-BE49-F238E27FC236}">
                  <a16:creationId xmlns:a16="http://schemas.microsoft.com/office/drawing/2014/main" id="{2D39F06A-C97C-0F2A-3718-DEEE6ACF18B7}"/>
                </a:ext>
              </a:extLst>
            </p:cNvPr>
            <p:cNvSpPr txBox="1"/>
            <p:nvPr/>
          </p:nvSpPr>
          <p:spPr>
            <a:xfrm>
              <a:off x="0" y="-38100"/>
              <a:ext cx="378447" cy="5462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B4E160B-C1C0-971F-F1A6-D9C953E31B38}"/>
              </a:ext>
            </a:extLst>
          </p:cNvPr>
          <p:cNvSpPr txBox="1"/>
          <p:nvPr userDrawn="1"/>
        </p:nvSpPr>
        <p:spPr>
          <a:xfrm rot="16200000">
            <a:off x="-3016856" y="3481393"/>
            <a:ext cx="6426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Confidential</a:t>
            </a:r>
            <a:b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</a:br>
            <a: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For internal use only. Do not distribute.</a:t>
            </a:r>
            <a:endParaRPr lang="en-US" sz="70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0DFA8D7-EBD5-AB25-C9CA-CDD367E73D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095463" y="137699"/>
            <a:ext cx="940443" cy="177071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4E66C17D-E6AF-8ED1-F931-B8355200EA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53132" y="777220"/>
            <a:ext cx="1950647" cy="367277"/>
          </a:xfrm>
          <a:prstGeom prst="rect">
            <a:avLst/>
          </a:prstGeom>
        </p:spPr>
      </p:pic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3729D8A-AF1E-5FA9-4B60-8AFAACEC80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87854" y="4320879"/>
            <a:ext cx="3384550" cy="18542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n-lt"/>
              </a:defRPr>
            </a:lvl2pPr>
            <a:lvl3pPr marL="914400" indent="0">
              <a:buNone/>
              <a:defRPr sz="14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14D5662E-AF6E-FAC1-4857-C725BCA328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3132" y="3250779"/>
            <a:ext cx="3419272" cy="76900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>
                <a:solidFill>
                  <a:srgbClr val="000000"/>
                </a:solidFill>
              </a:defRPr>
            </a:lvl1pPr>
          </a:lstStyle>
          <a:p>
            <a:r>
              <a:rPr lang="en-US"/>
              <a:t>Summary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D5B44EDC-BD72-1E32-A81A-AC2011013BDB}"/>
              </a:ext>
            </a:extLst>
          </p:cNvPr>
          <p:cNvSpPr txBox="1">
            <a:spLocks/>
          </p:cNvSpPr>
          <p:nvPr userDrawn="1"/>
        </p:nvSpPr>
        <p:spPr>
          <a:xfrm>
            <a:off x="0" y="256827"/>
            <a:ext cx="685800" cy="2493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2BAB47D-6754-8E46-B931-D0BBCDBA9954}" type="slidenum">
              <a:rPr lang="en-US" sz="1600" smtClean="0">
                <a:solidFill>
                  <a:schemeClr val="bg1"/>
                </a:solidFill>
              </a:rPr>
              <a:pPr algn="ctr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588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0DFA8D7-EBD5-AB25-C9CA-CDD367E73D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095463" y="137699"/>
            <a:ext cx="940443" cy="177071"/>
          </a:xfrm>
          <a:prstGeom prst="rect">
            <a:avLst/>
          </a:prstGeom>
        </p:spPr>
      </p:pic>
      <p:grpSp>
        <p:nvGrpSpPr>
          <p:cNvPr id="9" name="Group 2">
            <a:extLst>
              <a:ext uri="{FF2B5EF4-FFF2-40B4-BE49-F238E27FC236}">
                <a16:creationId xmlns:a16="http://schemas.microsoft.com/office/drawing/2014/main" id="{A3726E78-0096-351D-07FD-8C0AD1DEBE5A}"/>
              </a:ext>
            </a:extLst>
          </p:cNvPr>
          <p:cNvGrpSpPr/>
          <p:nvPr userDrawn="1"/>
        </p:nvGrpSpPr>
        <p:grpSpPr>
          <a:xfrm>
            <a:off x="-914400" y="620862"/>
            <a:ext cx="1600199" cy="6776740"/>
            <a:chOff x="0" y="-38100"/>
            <a:chExt cx="528022" cy="2677231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76529F31-0B2F-BA2B-32BA-E49C295FE0C4}"/>
                </a:ext>
              </a:extLst>
            </p:cNvPr>
            <p:cNvSpPr/>
            <p:nvPr/>
          </p:nvSpPr>
          <p:spPr>
            <a:xfrm>
              <a:off x="301727" y="0"/>
              <a:ext cx="226295" cy="2425955"/>
            </a:xfrm>
            <a:custGeom>
              <a:avLst/>
              <a:gdLst/>
              <a:ahLst/>
              <a:cxnLst/>
              <a:rect l="l" t="t" r="r" b="b"/>
              <a:pathLst>
                <a:path w="528022" h="2639131">
                  <a:moveTo>
                    <a:pt x="0" y="0"/>
                  </a:moveTo>
                  <a:lnTo>
                    <a:pt x="528022" y="0"/>
                  </a:lnTo>
                  <a:lnTo>
                    <a:pt x="528022" y="2639131"/>
                  </a:lnTo>
                  <a:lnTo>
                    <a:pt x="0" y="2639131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95CFCADC-E24D-6B73-3225-F38095A5C59E}"/>
                </a:ext>
              </a:extLst>
            </p:cNvPr>
            <p:cNvSpPr txBox="1"/>
            <p:nvPr/>
          </p:nvSpPr>
          <p:spPr>
            <a:xfrm>
              <a:off x="0" y="-38100"/>
              <a:ext cx="528022" cy="267723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26">
            <a:extLst>
              <a:ext uri="{FF2B5EF4-FFF2-40B4-BE49-F238E27FC236}">
                <a16:creationId xmlns:a16="http://schemas.microsoft.com/office/drawing/2014/main" id="{F5064638-8842-4291-366A-1A20EC50F1ED}"/>
              </a:ext>
            </a:extLst>
          </p:cNvPr>
          <p:cNvGrpSpPr/>
          <p:nvPr userDrawn="1"/>
        </p:nvGrpSpPr>
        <p:grpSpPr>
          <a:xfrm>
            <a:off x="-265794" y="-481762"/>
            <a:ext cx="957945" cy="1382704"/>
            <a:chOff x="0" y="-38100"/>
            <a:chExt cx="378447" cy="546253"/>
          </a:xfrm>
        </p:grpSpPr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7818E13A-EF91-480C-06EF-EA22B3F6B1C5}"/>
                </a:ext>
              </a:extLst>
            </p:cNvPr>
            <p:cNvSpPr/>
            <p:nvPr/>
          </p:nvSpPr>
          <p:spPr>
            <a:xfrm>
              <a:off x="105005" y="152225"/>
              <a:ext cx="273442" cy="355928"/>
            </a:xfrm>
            <a:custGeom>
              <a:avLst/>
              <a:gdLst/>
              <a:ahLst/>
              <a:cxnLst/>
              <a:rect l="l" t="t" r="r" b="b"/>
              <a:pathLst>
                <a:path w="378447" h="508153">
                  <a:moveTo>
                    <a:pt x="0" y="0"/>
                  </a:moveTo>
                  <a:lnTo>
                    <a:pt x="378447" y="0"/>
                  </a:lnTo>
                  <a:lnTo>
                    <a:pt x="378447" y="508153"/>
                  </a:lnTo>
                  <a:lnTo>
                    <a:pt x="0" y="5081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5" name="TextBox 28">
              <a:extLst>
                <a:ext uri="{FF2B5EF4-FFF2-40B4-BE49-F238E27FC236}">
                  <a16:creationId xmlns:a16="http://schemas.microsoft.com/office/drawing/2014/main" id="{3A39016F-3318-6ADA-1502-B9B75E6E79BB}"/>
                </a:ext>
              </a:extLst>
            </p:cNvPr>
            <p:cNvSpPr txBox="1"/>
            <p:nvPr/>
          </p:nvSpPr>
          <p:spPr>
            <a:xfrm>
              <a:off x="0" y="-38100"/>
              <a:ext cx="378447" cy="5462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36011F9-B936-6694-A293-91B97E27341B}"/>
              </a:ext>
            </a:extLst>
          </p:cNvPr>
          <p:cNvSpPr txBox="1"/>
          <p:nvPr userDrawn="1"/>
        </p:nvSpPr>
        <p:spPr>
          <a:xfrm rot="16200000">
            <a:off x="-3016856" y="3481393"/>
            <a:ext cx="6426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Confidential</a:t>
            </a:r>
            <a:b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</a:br>
            <a: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For internal use only. Do not distribute.</a:t>
            </a:r>
            <a:endParaRPr lang="en-US" sz="70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9AE53F08-2C44-5AC1-4591-63B49C8EE044}"/>
              </a:ext>
            </a:extLst>
          </p:cNvPr>
          <p:cNvSpPr txBox="1">
            <a:spLocks/>
          </p:cNvSpPr>
          <p:nvPr userDrawn="1"/>
        </p:nvSpPr>
        <p:spPr>
          <a:xfrm>
            <a:off x="0" y="256827"/>
            <a:ext cx="685800" cy="2493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2BAB47D-6754-8E46-B931-D0BBCDBA9954}" type="slidenum">
              <a:rPr lang="en-US" sz="1600" smtClean="0">
                <a:solidFill>
                  <a:schemeClr val="bg1"/>
                </a:solidFill>
              </a:rPr>
              <a:pPr algn="ctr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897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0DFA8D7-EBD5-AB25-C9CA-CDD367E73D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095463" y="137699"/>
            <a:ext cx="940443" cy="177071"/>
          </a:xfrm>
          <a:prstGeom prst="rect">
            <a:avLst/>
          </a:prstGeom>
        </p:spPr>
      </p:pic>
      <p:grpSp>
        <p:nvGrpSpPr>
          <p:cNvPr id="9" name="Group 2">
            <a:extLst>
              <a:ext uri="{FF2B5EF4-FFF2-40B4-BE49-F238E27FC236}">
                <a16:creationId xmlns:a16="http://schemas.microsoft.com/office/drawing/2014/main" id="{A3726E78-0096-351D-07FD-8C0AD1DEBE5A}"/>
              </a:ext>
            </a:extLst>
          </p:cNvPr>
          <p:cNvGrpSpPr/>
          <p:nvPr userDrawn="1"/>
        </p:nvGrpSpPr>
        <p:grpSpPr>
          <a:xfrm>
            <a:off x="-914400" y="620862"/>
            <a:ext cx="1600199" cy="6776740"/>
            <a:chOff x="0" y="-38100"/>
            <a:chExt cx="528022" cy="2677231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76529F31-0B2F-BA2B-32BA-E49C295FE0C4}"/>
                </a:ext>
              </a:extLst>
            </p:cNvPr>
            <p:cNvSpPr/>
            <p:nvPr/>
          </p:nvSpPr>
          <p:spPr>
            <a:xfrm>
              <a:off x="301727" y="0"/>
              <a:ext cx="226295" cy="2425955"/>
            </a:xfrm>
            <a:custGeom>
              <a:avLst/>
              <a:gdLst/>
              <a:ahLst/>
              <a:cxnLst/>
              <a:rect l="l" t="t" r="r" b="b"/>
              <a:pathLst>
                <a:path w="528022" h="2639131">
                  <a:moveTo>
                    <a:pt x="0" y="0"/>
                  </a:moveTo>
                  <a:lnTo>
                    <a:pt x="528022" y="0"/>
                  </a:lnTo>
                  <a:lnTo>
                    <a:pt x="528022" y="2639131"/>
                  </a:lnTo>
                  <a:lnTo>
                    <a:pt x="0" y="2639131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95CFCADC-E24D-6B73-3225-F38095A5C59E}"/>
                </a:ext>
              </a:extLst>
            </p:cNvPr>
            <p:cNvSpPr txBox="1"/>
            <p:nvPr/>
          </p:nvSpPr>
          <p:spPr>
            <a:xfrm>
              <a:off x="0" y="-38100"/>
              <a:ext cx="528022" cy="267723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26">
            <a:extLst>
              <a:ext uri="{FF2B5EF4-FFF2-40B4-BE49-F238E27FC236}">
                <a16:creationId xmlns:a16="http://schemas.microsoft.com/office/drawing/2014/main" id="{F5064638-8842-4291-366A-1A20EC50F1ED}"/>
              </a:ext>
            </a:extLst>
          </p:cNvPr>
          <p:cNvGrpSpPr/>
          <p:nvPr userDrawn="1"/>
        </p:nvGrpSpPr>
        <p:grpSpPr>
          <a:xfrm>
            <a:off x="-265794" y="-481762"/>
            <a:ext cx="957945" cy="1382704"/>
            <a:chOff x="0" y="-38100"/>
            <a:chExt cx="378447" cy="546253"/>
          </a:xfrm>
        </p:grpSpPr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7818E13A-EF91-480C-06EF-EA22B3F6B1C5}"/>
                </a:ext>
              </a:extLst>
            </p:cNvPr>
            <p:cNvSpPr/>
            <p:nvPr/>
          </p:nvSpPr>
          <p:spPr>
            <a:xfrm>
              <a:off x="105005" y="152225"/>
              <a:ext cx="273442" cy="355928"/>
            </a:xfrm>
            <a:custGeom>
              <a:avLst/>
              <a:gdLst/>
              <a:ahLst/>
              <a:cxnLst/>
              <a:rect l="l" t="t" r="r" b="b"/>
              <a:pathLst>
                <a:path w="378447" h="508153">
                  <a:moveTo>
                    <a:pt x="0" y="0"/>
                  </a:moveTo>
                  <a:lnTo>
                    <a:pt x="378447" y="0"/>
                  </a:lnTo>
                  <a:lnTo>
                    <a:pt x="378447" y="508153"/>
                  </a:lnTo>
                  <a:lnTo>
                    <a:pt x="0" y="5081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5" name="TextBox 28">
              <a:extLst>
                <a:ext uri="{FF2B5EF4-FFF2-40B4-BE49-F238E27FC236}">
                  <a16:creationId xmlns:a16="http://schemas.microsoft.com/office/drawing/2014/main" id="{3A39016F-3318-6ADA-1502-B9B75E6E79BB}"/>
                </a:ext>
              </a:extLst>
            </p:cNvPr>
            <p:cNvSpPr txBox="1"/>
            <p:nvPr/>
          </p:nvSpPr>
          <p:spPr>
            <a:xfrm>
              <a:off x="0" y="-38100"/>
              <a:ext cx="378447" cy="5462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36011F9-B936-6694-A293-91B97E27341B}"/>
              </a:ext>
            </a:extLst>
          </p:cNvPr>
          <p:cNvSpPr txBox="1"/>
          <p:nvPr userDrawn="1"/>
        </p:nvSpPr>
        <p:spPr>
          <a:xfrm rot="16200000">
            <a:off x="-3016856" y="3481393"/>
            <a:ext cx="6426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Confidential</a:t>
            </a:r>
            <a:b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</a:br>
            <a: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For internal use only. Do not distribute.</a:t>
            </a:r>
            <a:endParaRPr lang="en-US" sz="70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D58325-14ED-297D-CCE9-73B3DBD617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8638" y="149894"/>
            <a:ext cx="9844807" cy="769004"/>
          </a:xfrm>
        </p:spPr>
        <p:txBody>
          <a:bodyPr>
            <a:norm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lang="en-US"/>
              <a:t>Enter Title Here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6FA3DBE3-7AC7-EEAD-6674-8EF649ADBBE7}"/>
              </a:ext>
            </a:extLst>
          </p:cNvPr>
          <p:cNvSpPr txBox="1">
            <a:spLocks/>
          </p:cNvSpPr>
          <p:nvPr userDrawn="1"/>
        </p:nvSpPr>
        <p:spPr>
          <a:xfrm>
            <a:off x="0" y="256827"/>
            <a:ext cx="685800" cy="2493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2BAB47D-6754-8E46-B931-D0BBCDBA9954}" type="slidenum">
              <a:rPr lang="en-US" sz="1600" smtClean="0">
                <a:solidFill>
                  <a:schemeClr val="bg1"/>
                </a:solidFill>
              </a:rPr>
              <a:pPr algn="ctr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356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Only-Layout-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0DFA8D7-EBD5-AB25-C9CA-CDD367E73D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095463" y="137699"/>
            <a:ext cx="940443" cy="177071"/>
          </a:xfrm>
          <a:prstGeom prst="rect">
            <a:avLst/>
          </a:prstGeom>
        </p:spPr>
      </p:pic>
      <p:grpSp>
        <p:nvGrpSpPr>
          <p:cNvPr id="9" name="Group 2">
            <a:extLst>
              <a:ext uri="{FF2B5EF4-FFF2-40B4-BE49-F238E27FC236}">
                <a16:creationId xmlns:a16="http://schemas.microsoft.com/office/drawing/2014/main" id="{A3726E78-0096-351D-07FD-8C0AD1DEBE5A}"/>
              </a:ext>
            </a:extLst>
          </p:cNvPr>
          <p:cNvGrpSpPr/>
          <p:nvPr userDrawn="1"/>
        </p:nvGrpSpPr>
        <p:grpSpPr>
          <a:xfrm>
            <a:off x="-914400" y="620862"/>
            <a:ext cx="1600199" cy="6776740"/>
            <a:chOff x="0" y="-38100"/>
            <a:chExt cx="528022" cy="2677231"/>
          </a:xfrm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76529F31-0B2F-BA2B-32BA-E49C295FE0C4}"/>
                </a:ext>
              </a:extLst>
            </p:cNvPr>
            <p:cNvSpPr/>
            <p:nvPr/>
          </p:nvSpPr>
          <p:spPr>
            <a:xfrm>
              <a:off x="301727" y="0"/>
              <a:ext cx="226295" cy="2425955"/>
            </a:xfrm>
            <a:custGeom>
              <a:avLst/>
              <a:gdLst/>
              <a:ahLst/>
              <a:cxnLst/>
              <a:rect l="l" t="t" r="r" b="b"/>
              <a:pathLst>
                <a:path w="528022" h="2639131">
                  <a:moveTo>
                    <a:pt x="0" y="0"/>
                  </a:moveTo>
                  <a:lnTo>
                    <a:pt x="528022" y="0"/>
                  </a:lnTo>
                  <a:lnTo>
                    <a:pt x="528022" y="2639131"/>
                  </a:lnTo>
                  <a:lnTo>
                    <a:pt x="0" y="2639131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95CFCADC-E24D-6B73-3225-F38095A5C59E}"/>
                </a:ext>
              </a:extLst>
            </p:cNvPr>
            <p:cNvSpPr txBox="1"/>
            <p:nvPr/>
          </p:nvSpPr>
          <p:spPr>
            <a:xfrm>
              <a:off x="0" y="-38100"/>
              <a:ext cx="528022" cy="267723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26">
            <a:extLst>
              <a:ext uri="{FF2B5EF4-FFF2-40B4-BE49-F238E27FC236}">
                <a16:creationId xmlns:a16="http://schemas.microsoft.com/office/drawing/2014/main" id="{F5064638-8842-4291-366A-1A20EC50F1ED}"/>
              </a:ext>
            </a:extLst>
          </p:cNvPr>
          <p:cNvGrpSpPr/>
          <p:nvPr userDrawn="1"/>
        </p:nvGrpSpPr>
        <p:grpSpPr>
          <a:xfrm>
            <a:off x="-265794" y="-481762"/>
            <a:ext cx="957945" cy="1382704"/>
            <a:chOff x="0" y="-38100"/>
            <a:chExt cx="378447" cy="546253"/>
          </a:xfrm>
        </p:grpSpPr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7818E13A-EF91-480C-06EF-EA22B3F6B1C5}"/>
                </a:ext>
              </a:extLst>
            </p:cNvPr>
            <p:cNvSpPr/>
            <p:nvPr/>
          </p:nvSpPr>
          <p:spPr>
            <a:xfrm>
              <a:off x="105005" y="152225"/>
              <a:ext cx="273442" cy="355928"/>
            </a:xfrm>
            <a:custGeom>
              <a:avLst/>
              <a:gdLst/>
              <a:ahLst/>
              <a:cxnLst/>
              <a:rect l="l" t="t" r="r" b="b"/>
              <a:pathLst>
                <a:path w="378447" h="508153">
                  <a:moveTo>
                    <a:pt x="0" y="0"/>
                  </a:moveTo>
                  <a:lnTo>
                    <a:pt x="378447" y="0"/>
                  </a:lnTo>
                  <a:lnTo>
                    <a:pt x="378447" y="508153"/>
                  </a:lnTo>
                  <a:lnTo>
                    <a:pt x="0" y="5081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5" name="TextBox 28">
              <a:extLst>
                <a:ext uri="{FF2B5EF4-FFF2-40B4-BE49-F238E27FC236}">
                  <a16:creationId xmlns:a16="http://schemas.microsoft.com/office/drawing/2014/main" id="{3A39016F-3318-6ADA-1502-B9B75E6E79BB}"/>
                </a:ext>
              </a:extLst>
            </p:cNvPr>
            <p:cNvSpPr txBox="1"/>
            <p:nvPr/>
          </p:nvSpPr>
          <p:spPr>
            <a:xfrm>
              <a:off x="0" y="-38100"/>
              <a:ext cx="378447" cy="5462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36011F9-B936-6694-A293-91B97E27341B}"/>
              </a:ext>
            </a:extLst>
          </p:cNvPr>
          <p:cNvSpPr txBox="1"/>
          <p:nvPr userDrawn="1"/>
        </p:nvSpPr>
        <p:spPr>
          <a:xfrm rot="16200000">
            <a:off x="-3016856" y="3481393"/>
            <a:ext cx="6426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Confidential</a:t>
            </a:r>
            <a:b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</a:br>
            <a: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For internal use only. Do not distribute.</a:t>
            </a:r>
            <a:endParaRPr lang="en-US" sz="70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D58325-14ED-297D-CCE9-73B3DBD617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8638" y="149894"/>
            <a:ext cx="9844807" cy="769004"/>
          </a:xfrm>
        </p:spPr>
        <p:txBody>
          <a:bodyPr>
            <a:norm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lang="en-US"/>
              <a:t>Enter Title Here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3EDFAC-E52A-F1D3-0C9D-E93C5D7E9944}"/>
              </a:ext>
            </a:extLst>
          </p:cNvPr>
          <p:cNvSpPr/>
          <p:nvPr userDrawn="1"/>
        </p:nvSpPr>
        <p:spPr>
          <a:xfrm>
            <a:off x="908638" y="1016000"/>
            <a:ext cx="11283362" cy="5842000"/>
          </a:xfrm>
          <a:prstGeom prst="rect">
            <a:avLst/>
          </a:prstGeom>
          <a:solidFill>
            <a:srgbClr val="F3F4F5">
              <a:alpha val="50196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US" sz="110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C84954-4AC2-EBC6-91B2-CE7BCD895485}"/>
              </a:ext>
            </a:extLst>
          </p:cNvPr>
          <p:cNvSpPr txBox="1">
            <a:spLocks/>
          </p:cNvSpPr>
          <p:nvPr userDrawn="1"/>
        </p:nvSpPr>
        <p:spPr>
          <a:xfrm>
            <a:off x="0" y="256827"/>
            <a:ext cx="685800" cy="2493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2BAB47D-6754-8E46-B931-D0BBCDBA9954}" type="slidenum">
              <a:rPr lang="en-US" sz="1600" smtClean="0">
                <a:solidFill>
                  <a:schemeClr val="bg1"/>
                </a:solidFill>
              </a:rPr>
              <a:pPr algn="ctr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478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Only-Layout-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9BEC794-DB61-17AC-0C75-B41CEDBD1034}"/>
              </a:ext>
            </a:extLst>
          </p:cNvPr>
          <p:cNvSpPr/>
          <p:nvPr userDrawn="1"/>
        </p:nvSpPr>
        <p:spPr>
          <a:xfrm>
            <a:off x="3657600" y="0"/>
            <a:ext cx="8534400" cy="6858000"/>
          </a:xfrm>
          <a:prstGeom prst="rect">
            <a:avLst/>
          </a:prstGeom>
          <a:solidFill>
            <a:srgbClr val="F2F2F2">
              <a:alpha val="50196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US" sz="1100">
              <a:solidFill>
                <a:sysClr val="windowText" lastClr="000000"/>
              </a:solidFill>
            </a:endParaRPr>
          </a:p>
        </p:txBody>
      </p:sp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C4615B78-338A-8556-0963-26464D6E4E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095463" y="137699"/>
            <a:ext cx="940443" cy="177071"/>
          </a:xfrm>
          <a:prstGeom prst="rect">
            <a:avLst/>
          </a:prstGeom>
        </p:spPr>
      </p:pic>
      <p:grpSp>
        <p:nvGrpSpPr>
          <p:cNvPr id="8" name="Group 2">
            <a:extLst>
              <a:ext uri="{FF2B5EF4-FFF2-40B4-BE49-F238E27FC236}">
                <a16:creationId xmlns:a16="http://schemas.microsoft.com/office/drawing/2014/main" id="{A7E3E021-1C98-35FC-FF81-8695E1C078EF}"/>
              </a:ext>
            </a:extLst>
          </p:cNvPr>
          <p:cNvGrpSpPr/>
          <p:nvPr userDrawn="1"/>
        </p:nvGrpSpPr>
        <p:grpSpPr>
          <a:xfrm>
            <a:off x="-914400" y="620862"/>
            <a:ext cx="1600199" cy="6776740"/>
            <a:chOff x="0" y="-38100"/>
            <a:chExt cx="528022" cy="2677231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A50C9B41-70A4-3ED0-D4DE-0781F0F4A707}"/>
                </a:ext>
              </a:extLst>
            </p:cNvPr>
            <p:cNvSpPr/>
            <p:nvPr/>
          </p:nvSpPr>
          <p:spPr>
            <a:xfrm>
              <a:off x="301727" y="0"/>
              <a:ext cx="226295" cy="2425955"/>
            </a:xfrm>
            <a:custGeom>
              <a:avLst/>
              <a:gdLst/>
              <a:ahLst/>
              <a:cxnLst/>
              <a:rect l="l" t="t" r="r" b="b"/>
              <a:pathLst>
                <a:path w="528022" h="2639131">
                  <a:moveTo>
                    <a:pt x="0" y="0"/>
                  </a:moveTo>
                  <a:lnTo>
                    <a:pt x="528022" y="0"/>
                  </a:lnTo>
                  <a:lnTo>
                    <a:pt x="528022" y="2639131"/>
                  </a:lnTo>
                  <a:lnTo>
                    <a:pt x="0" y="2639131"/>
                  </a:lnTo>
                  <a:close/>
                </a:path>
              </a:pathLst>
            </a:custGeom>
            <a:solidFill>
              <a:srgbClr val="F2EBE8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2D3B8A47-2E53-8888-9E63-F862F263E1CF}"/>
                </a:ext>
              </a:extLst>
            </p:cNvPr>
            <p:cNvSpPr txBox="1"/>
            <p:nvPr/>
          </p:nvSpPr>
          <p:spPr>
            <a:xfrm>
              <a:off x="0" y="-38100"/>
              <a:ext cx="528022" cy="267723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26">
            <a:extLst>
              <a:ext uri="{FF2B5EF4-FFF2-40B4-BE49-F238E27FC236}">
                <a16:creationId xmlns:a16="http://schemas.microsoft.com/office/drawing/2014/main" id="{25F27CC0-7E3B-F9B5-BD88-2331B3A8AEAD}"/>
              </a:ext>
            </a:extLst>
          </p:cNvPr>
          <p:cNvGrpSpPr/>
          <p:nvPr userDrawn="1"/>
        </p:nvGrpSpPr>
        <p:grpSpPr>
          <a:xfrm>
            <a:off x="-265794" y="-481762"/>
            <a:ext cx="957945" cy="1382704"/>
            <a:chOff x="0" y="-38100"/>
            <a:chExt cx="378447" cy="546253"/>
          </a:xfrm>
        </p:grpSpPr>
        <p:sp>
          <p:nvSpPr>
            <p:cNvPr id="14" name="Freeform 27">
              <a:extLst>
                <a:ext uri="{FF2B5EF4-FFF2-40B4-BE49-F238E27FC236}">
                  <a16:creationId xmlns:a16="http://schemas.microsoft.com/office/drawing/2014/main" id="{91EA592C-3258-E50E-6373-55B8E3970525}"/>
                </a:ext>
              </a:extLst>
            </p:cNvPr>
            <p:cNvSpPr/>
            <p:nvPr/>
          </p:nvSpPr>
          <p:spPr>
            <a:xfrm>
              <a:off x="105005" y="152225"/>
              <a:ext cx="273442" cy="355928"/>
            </a:xfrm>
            <a:custGeom>
              <a:avLst/>
              <a:gdLst/>
              <a:ahLst/>
              <a:cxnLst/>
              <a:rect l="l" t="t" r="r" b="b"/>
              <a:pathLst>
                <a:path w="378447" h="508153">
                  <a:moveTo>
                    <a:pt x="0" y="0"/>
                  </a:moveTo>
                  <a:lnTo>
                    <a:pt x="378447" y="0"/>
                  </a:lnTo>
                  <a:lnTo>
                    <a:pt x="378447" y="508153"/>
                  </a:lnTo>
                  <a:lnTo>
                    <a:pt x="0" y="508153"/>
                  </a:lnTo>
                  <a:close/>
                </a:path>
              </a:pathLst>
            </a:custGeom>
            <a:solidFill>
              <a:srgbClr val="002E5B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16" name="TextBox 28">
              <a:extLst>
                <a:ext uri="{FF2B5EF4-FFF2-40B4-BE49-F238E27FC236}">
                  <a16:creationId xmlns:a16="http://schemas.microsoft.com/office/drawing/2014/main" id="{A122C007-A146-1460-5911-A8CAD8503B2E}"/>
                </a:ext>
              </a:extLst>
            </p:cNvPr>
            <p:cNvSpPr txBox="1"/>
            <p:nvPr/>
          </p:nvSpPr>
          <p:spPr>
            <a:xfrm>
              <a:off x="0" y="-38100"/>
              <a:ext cx="378447" cy="54625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5AF62FC-C117-BF7A-5051-7B58AB26D2A9}"/>
              </a:ext>
            </a:extLst>
          </p:cNvPr>
          <p:cNvSpPr txBox="1"/>
          <p:nvPr userDrawn="1"/>
        </p:nvSpPr>
        <p:spPr>
          <a:xfrm rot="16200000">
            <a:off x="-3016856" y="3481393"/>
            <a:ext cx="6426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Confidential</a:t>
            </a:r>
            <a:b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</a:br>
            <a:r>
              <a:rPr lang="en-US" sz="700" b="0" i="0">
                <a:solidFill>
                  <a:schemeClr val="accent2">
                    <a:lumMod val="50000"/>
                  </a:schemeClr>
                </a:solidFill>
                <a:effectLst/>
                <a:latin typeface="+mn-lt"/>
              </a:rPr>
              <a:t>For internal use only. Do not distribute.</a:t>
            </a:r>
            <a:endParaRPr lang="en-US" sz="70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0286F305-3D0A-F15B-A09A-13BCD3BC24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8139" y="489757"/>
            <a:ext cx="2803109" cy="76900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>
                <a:solidFill>
                  <a:srgbClr val="000000"/>
                </a:solidFill>
                <a:latin typeface="+mj-lt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462F5C-DFFE-800E-AAD3-D2118B94858B}"/>
              </a:ext>
            </a:extLst>
          </p:cNvPr>
          <p:cNvSpPr txBox="1">
            <a:spLocks/>
          </p:cNvSpPr>
          <p:nvPr userDrawn="1"/>
        </p:nvSpPr>
        <p:spPr>
          <a:xfrm>
            <a:off x="0" y="256827"/>
            <a:ext cx="685800" cy="2493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2BAB47D-6754-8E46-B931-D0BBCDBA9954}" type="slidenum">
              <a:rPr lang="en-US" sz="1600" smtClean="0">
                <a:solidFill>
                  <a:schemeClr val="bg1"/>
                </a:solidFill>
              </a:rPr>
              <a:pPr algn="ctr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020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646C96BE-6AC1-8746-9987-70C2DBA10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800" y="118800"/>
            <a:ext cx="10515600" cy="7690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9C392D-89A6-0543-91EC-47344FC92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9400" y="1087200"/>
            <a:ext cx="11546840" cy="49176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kumimoji="0" lang="en-GB"/>
              <a:t>Click to edit Master text styles</a:t>
            </a:r>
          </a:p>
          <a:p>
            <a:pPr lvl="1"/>
            <a:r>
              <a:rPr kumimoji="0" lang="en-GB"/>
              <a:t>Second level</a:t>
            </a:r>
          </a:p>
          <a:p>
            <a:pPr lvl="2"/>
            <a:r>
              <a:rPr kumimoji="0" lang="en-GB"/>
              <a:t>Third level</a:t>
            </a:r>
          </a:p>
          <a:p>
            <a:pPr lvl="3"/>
            <a:r>
              <a:rPr kumimoji="0" lang="en-GB"/>
              <a:t>Fourth level</a:t>
            </a:r>
          </a:p>
          <a:p>
            <a:pPr lvl="4"/>
            <a:r>
              <a:rPr kumimoji="0" lang="en-GB"/>
              <a:t>Fifth level</a:t>
            </a:r>
            <a:endParaRPr kumimoji="0"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A9E9EA-7A6D-F564-FBEE-B70C23EF7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219B96F-2582-0E36-2A0D-C7D4F2D0C8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2904" y="6414219"/>
            <a:ext cx="685800" cy="2493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82BAB47D-6754-8E46-B931-D0BBCDBA99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42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b="0" i="0" kern="1200">
          <a:solidFill>
            <a:srgbClr val="49434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rgbClr val="F15A24"/>
        </a:buClr>
        <a:buSzPct val="70000"/>
        <a:buFont typeface="Courier New" panose="02070309020205020404" pitchFamily="49" charset="0"/>
        <a:buChar char="o"/>
        <a:defRPr kumimoji="0" lang="en-GB" sz="2400" b="0" i="0" kern="1200" dirty="0" smtClean="0">
          <a:solidFill>
            <a:srgbClr val="494342"/>
          </a:solidFill>
          <a:latin typeface="+mj-lt"/>
          <a:ea typeface="Roboto" panose="02000000000000000000" pitchFamily="2" charset="0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rgbClr val="76B1CD"/>
        </a:buClr>
        <a:buSzPct val="70000"/>
        <a:buFont typeface="Courier New" panose="02070309020205020404" pitchFamily="49" charset="0"/>
        <a:buChar char="o"/>
        <a:defRPr kumimoji="0" lang="en-GB" sz="2200" b="0" i="0" kern="1200" dirty="0" smtClean="0">
          <a:solidFill>
            <a:srgbClr val="494342"/>
          </a:solidFill>
          <a:latin typeface="+mj-lt"/>
          <a:ea typeface="Roboto" panose="02000000000000000000" pitchFamily="2" charset="0"/>
          <a:cs typeface="Calibri" panose="020F05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rgbClr val="2D81AF"/>
        </a:buClr>
        <a:buFont typeface="Courier New" panose="02070309020205020404" pitchFamily="49" charset="0"/>
        <a:buChar char="o"/>
        <a:defRPr kumimoji="0" lang="en-GB" sz="1800" b="0" i="0" kern="1200" dirty="0" smtClean="0">
          <a:solidFill>
            <a:srgbClr val="494342"/>
          </a:solidFill>
          <a:latin typeface="+mj-lt"/>
          <a:ea typeface="Roboto" panose="02000000000000000000" pitchFamily="2" charset="0"/>
          <a:cs typeface="Calibri" panose="020F05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rgbClr val="2D81AF"/>
        </a:buClr>
        <a:buFont typeface="Courier New" panose="02070309020205020404" pitchFamily="49" charset="0"/>
        <a:buChar char="o"/>
        <a:defRPr kumimoji="0" lang="en-GB" sz="1600" b="0" i="0" kern="1200" dirty="0" smtClean="0">
          <a:solidFill>
            <a:srgbClr val="494342"/>
          </a:solidFill>
          <a:latin typeface="+mj-lt"/>
          <a:ea typeface="Roboto" panose="02000000000000000000" pitchFamily="2" charset="0"/>
          <a:cs typeface="Calibri" panose="020F05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rgbClr val="2D81AF"/>
        </a:buClr>
        <a:buFont typeface="Courier New" panose="02070309020205020404" pitchFamily="49" charset="0"/>
        <a:buChar char="o"/>
        <a:defRPr kumimoji="0" lang="en-US" sz="1400" b="0" i="0" kern="1200" dirty="0">
          <a:solidFill>
            <a:srgbClr val="494342"/>
          </a:solidFill>
          <a:latin typeface="+mj-lt"/>
          <a:ea typeface="Roboto" panose="02000000000000000000" pitchFamily="2" charset="0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30939-F1C9-46A3-E4AE-2BE50C029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175" y="1964093"/>
            <a:ext cx="4173794" cy="3197842"/>
          </a:xfrm>
        </p:spPr>
        <p:txBody>
          <a:bodyPr>
            <a:normAutofit/>
          </a:bodyPr>
          <a:lstStyle/>
          <a:p>
            <a:pPr rtl="0"/>
            <a:r>
              <a:rPr lang="en-US" dirty="0"/>
              <a:t>The Power of Data Integration: Salesforce and Snowflake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8677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211964-81C1-96AB-A519-A78D50D54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6409B54-1ED5-814E-755A-2CE13D51B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3FA6AE-6669-DB8C-9A0B-DDCFED0B6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9" y="0"/>
            <a:ext cx="12188951" cy="3027202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800" b="1" dirty="0"/>
              <a:t>		</a:t>
            </a:r>
            <a:br>
              <a:rPr lang="en-US" sz="1800" dirty="0"/>
            </a:br>
            <a:r>
              <a:rPr lang="en-US" sz="1800" dirty="0"/>
              <a:t>			</a:t>
            </a:r>
            <a:br>
              <a:rPr lang="en-US" sz="1800" dirty="0"/>
            </a:br>
            <a:r>
              <a:rPr lang="en-US" sz="1800" dirty="0"/>
              <a:t>			</a:t>
            </a:r>
            <a:r>
              <a:rPr lang="en-US" sz="1800" b="1" dirty="0"/>
              <a:t>Snowflake and Salesforce’s Data Cloud Partnership</a:t>
            </a:r>
            <a:br>
              <a:rPr lang="en-US" sz="1800" b="1" dirty="0"/>
            </a:br>
            <a:r>
              <a:rPr lang="en-US" sz="1800" b="1" dirty="0"/>
              <a:t>			</a:t>
            </a:r>
            <a:r>
              <a:rPr lang="en-US" sz="1800" dirty="0"/>
              <a:t>Shaping the Future of Data and AI-Driven Success</a:t>
            </a:r>
            <a:br>
              <a:rPr lang="en-US" sz="1400" dirty="0"/>
            </a:br>
            <a:br>
              <a:rPr lang="en-US" sz="1800" dirty="0"/>
            </a:br>
            <a:r>
              <a:rPr lang="en-US" sz="1800" b="1" dirty="0"/>
              <a:t>Bi-Directional Data Sharing and BYOL (Bring Your Own Lake):</a:t>
            </a:r>
            <a:r>
              <a:rPr lang="en-US" sz="1800" dirty="0"/>
              <a:t> Plans for seamless, real-time data access across the Salesforce Customer 360 and Snowflake’s Data Cloud.</a:t>
            </a:r>
            <a:br>
              <a:rPr lang="en-US" sz="1800" dirty="0"/>
            </a:br>
            <a:r>
              <a:rPr lang="en-US" sz="1800" b="1" dirty="0"/>
              <a:t>Impact:</a:t>
            </a:r>
            <a:r>
              <a:rPr lang="en-US" sz="1800" dirty="0"/>
              <a:t> Improved customer experiences through AI-powered insights and real-time data synchronization.</a:t>
            </a:r>
            <a:br>
              <a:rPr lang="en-US" sz="1800" dirty="0"/>
            </a:br>
            <a:r>
              <a:rPr lang="en-US" sz="1800" b="1" dirty="0"/>
              <a:t>Continuous Innovation:</a:t>
            </a:r>
            <a:r>
              <a:rPr lang="en-US" sz="1800" dirty="0"/>
              <a:t> Snowflake and Salesforce's shared vision for a unified, data-driven future where customers can access timely, relevant insights effortlessly.</a:t>
            </a:r>
            <a:br>
              <a:rPr lang="en-US" sz="1800" dirty="0"/>
            </a:br>
            <a:r>
              <a:rPr lang="en-US" sz="1800" b="1" dirty="0"/>
              <a:t>Visual:</a:t>
            </a:r>
            <a:r>
              <a:rPr lang="en-US" sz="1800" dirty="0"/>
              <a:t> Use a futuristic or innovation-themed icon.</a:t>
            </a:r>
            <a:br>
              <a:rPr lang="en-US" sz="1800" dirty="0"/>
            </a:br>
            <a:br>
              <a:rPr lang="en-US" sz="1800" dirty="0"/>
            </a:br>
            <a:br>
              <a:rPr lang="en-US" sz="1400" dirty="0"/>
            </a:b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diagram of a business&#10;&#10;Description automatically generated">
            <a:extLst>
              <a:ext uri="{FF2B5EF4-FFF2-40B4-BE49-F238E27FC236}">
                <a16:creationId xmlns:a16="http://schemas.microsoft.com/office/drawing/2014/main" id="{36DDB470-49B4-4BB9-CDD1-243A757EF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279" y="2901096"/>
            <a:ext cx="6918081" cy="395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539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3CD1-A338-D738-E733-4DAB1255F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0797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B48432-B4AF-DD94-AA47-5483C64F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004431" cy="204427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b="1" dirty="0"/>
              <a:t>Introduction to Salesforce and Snowflake Integration</a:t>
            </a:r>
            <a:br>
              <a:rPr lang="en-US" sz="1400" b="1" dirty="0"/>
            </a:br>
            <a:r>
              <a:rPr lang="en-US" sz="1400" b="1" dirty="0"/>
              <a:t>			</a:t>
            </a:r>
            <a:r>
              <a:rPr lang="en-US" sz="2000" dirty="0"/>
              <a:t>Why Integrate Salesforce with Snowflake?</a:t>
            </a:r>
            <a:br>
              <a:rPr lang="en-US" sz="1400" dirty="0"/>
            </a:br>
            <a:r>
              <a:rPr lang="en-US" sz="2000" b="1" dirty="0"/>
              <a:t>Salesforce:</a:t>
            </a:r>
            <a:r>
              <a:rPr lang="en-US" sz="2000" dirty="0"/>
              <a:t> Leading CRM and customer data platform.</a:t>
            </a:r>
            <a:br>
              <a:rPr lang="en-US" sz="2000" dirty="0"/>
            </a:br>
            <a:r>
              <a:rPr lang="en-US" sz="2000" b="1" dirty="0"/>
              <a:t>Snowflake:</a:t>
            </a:r>
            <a:r>
              <a:rPr lang="en-US" sz="2000" dirty="0"/>
              <a:t> Advanced data platform for analytics, storage, and data sharing.</a:t>
            </a:r>
            <a:br>
              <a:rPr lang="en-US" sz="2000" dirty="0"/>
            </a:br>
            <a:r>
              <a:rPr lang="en-US" sz="2000" b="1" dirty="0"/>
              <a:t>Goal:</a:t>
            </a:r>
            <a:r>
              <a:rPr lang="en-US" sz="2000" dirty="0"/>
              <a:t> Combine strengths to improve business performance, reduce time-to-value, and maximize data asset returns</a:t>
            </a:r>
            <a:r>
              <a:rPr lang="en-US" sz="1400" dirty="0"/>
              <a:t>.</a:t>
            </a:r>
            <a:br>
              <a:rPr lang="en-US" sz="1400" dirty="0"/>
            </a:b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diagram of data cloud computing&#10;&#10;Description automatically generated">
            <a:extLst>
              <a:ext uri="{FF2B5EF4-FFF2-40B4-BE49-F238E27FC236}">
                <a16:creationId xmlns:a16="http://schemas.microsoft.com/office/drawing/2014/main" id="{66027CB8-BBB9-3915-52C9-0FC8DDF39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949" y="2225984"/>
            <a:ext cx="8641364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27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9B831E-4FE6-709F-6B34-63C800FC72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A7A710-4634-0CA3-ED8E-D2D40ABB5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852A8-61B7-6F3C-B548-A4163B801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9" y="943897"/>
            <a:ext cx="12188951" cy="2625969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50000"/>
              </a:lnSpc>
              <a:spcAft>
                <a:spcPts val="500"/>
              </a:spcAft>
            </a:pPr>
            <a:r>
              <a:rPr lang="en-US" sz="1800" b="1" dirty="0"/>
              <a:t>			Rationale for Integration, </a:t>
            </a:r>
            <a:r>
              <a:rPr lang="en-US" sz="1800" dirty="0"/>
              <a:t>Why Integrate Snowflake with Salesforce? </a:t>
            </a:r>
            <a:r>
              <a:rPr lang="en-US" sz="1800" b="1" dirty="0"/>
              <a:t>				</a:t>
            </a:r>
            <a:br>
              <a:rPr lang="en-US" sz="1800" dirty="0"/>
            </a:br>
            <a:r>
              <a:rPr lang="en-US" sz="1800" b="1" dirty="0"/>
              <a:t>Enhanced Analytics and Insights:</a:t>
            </a:r>
            <a:r>
              <a:rPr lang="en-US" sz="1800" dirty="0"/>
              <a:t> Traditionally, companies extracted Salesforce data into data warehouses or BI platforms for analytics, reports, and predictive models. With the growth of Salesforce, more data-intensive insights are now needed.</a:t>
            </a:r>
            <a:br>
              <a:rPr lang="en-US" sz="1800" dirty="0"/>
            </a:br>
            <a:r>
              <a:rPr lang="en-US" sz="1800" b="1" dirty="0"/>
              <a:t>Plug-and-Play Solution:</a:t>
            </a:r>
            <a:r>
              <a:rPr lang="en-US" sz="1800" dirty="0"/>
              <a:t> Snowflake provides an easy-to-setup integration that doesn’t require complex database management or development.</a:t>
            </a:r>
            <a:br>
              <a:rPr lang="en-US" sz="1800" dirty="0"/>
            </a:br>
            <a:r>
              <a:rPr lang="en-US" sz="1800" b="1" dirty="0"/>
              <a:t>Increased Value from Data:</a:t>
            </a:r>
            <a:r>
              <a:rPr lang="en-US" sz="1800" dirty="0"/>
              <a:t> Extracts greater value from Salesforce data, enabling unified, in-depth analytics and data-driven decisions.</a:t>
            </a:r>
            <a:br>
              <a:rPr lang="en-US" sz="1800" dirty="0"/>
            </a:br>
            <a:r>
              <a:rPr lang="en-US" sz="1800" b="1" dirty="0"/>
              <a:t>Real-Time and Scalable Data Management:</a:t>
            </a:r>
            <a:r>
              <a:rPr lang="en-US" sz="1800" dirty="0"/>
              <a:t> Offers real-time data access and scalability to handle structured and unstructured data.</a:t>
            </a:r>
            <a:br>
              <a:rPr lang="en-US" sz="1800" dirty="0"/>
            </a:br>
            <a:br>
              <a:rPr lang="en-US" sz="1800" dirty="0"/>
            </a:br>
            <a:br>
              <a:rPr lang="en-US" sz="1400" dirty="0"/>
            </a:b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5D9E2E-BF06-3153-F0FB-E1D045B6E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845" y="3348641"/>
            <a:ext cx="6810375" cy="347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355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C8781F-4274-5DF4-80C2-9DCE6E10A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955CF09-27E3-678C-729E-F8BF088E7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E02B5-3193-8325-10C1-D831155FA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34" y="0"/>
            <a:ext cx="12188951" cy="234461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800" b="1"/>
              <a:t>		</a:t>
            </a:r>
            <a:br>
              <a:rPr lang="en-US" sz="1800"/>
            </a:br>
            <a:br>
              <a:rPr lang="en-US" sz="1800"/>
            </a:br>
            <a:br>
              <a:rPr lang="en-US" sz="1400"/>
            </a:b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C04E20-8D38-F042-F4D1-38E205EC2C0C}"/>
              </a:ext>
            </a:extLst>
          </p:cNvPr>
          <p:cNvSpPr txBox="1"/>
          <p:nvPr/>
        </p:nvSpPr>
        <p:spPr>
          <a:xfrm>
            <a:off x="96834" y="0"/>
            <a:ext cx="12092118" cy="3153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		Key Benefits of Snowflake Data Cloud for Salesforce Users</a:t>
            </a:r>
          </a:p>
          <a:p>
            <a:r>
              <a:rPr lang="en-IN" dirty="0"/>
              <a:t>			Snowflake’s Unique Advantages for Salesforce</a:t>
            </a:r>
          </a:p>
          <a:p>
            <a:endParaRPr lang="en-IN" dirty="0"/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IN" b="1" dirty="0"/>
              <a:t>Zero-Copy Data Sharing:</a:t>
            </a:r>
            <a:r>
              <a:rPr lang="en-IN" dirty="0"/>
              <a:t> Access and </a:t>
            </a:r>
            <a:r>
              <a:rPr lang="en-IN" dirty="0" err="1"/>
              <a:t>analyze</a:t>
            </a:r>
            <a:r>
              <a:rPr lang="en-IN" dirty="0"/>
              <a:t> data without duplication.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IN" b="1" dirty="0"/>
              <a:t>Real-Time Data Access:</a:t>
            </a:r>
            <a:r>
              <a:rPr lang="en-IN" dirty="0"/>
              <a:t> Near real-time insights without ETL processes.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IN" b="1" dirty="0"/>
              <a:t>Scalability and Flexibility:</a:t>
            </a:r>
            <a:r>
              <a:rPr lang="en-IN" dirty="0"/>
              <a:t> Manage structured and unstructured data effortlessly.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IN" b="1" dirty="0"/>
              <a:t>Seamless Data Synchronization:</a:t>
            </a:r>
            <a:r>
              <a:rPr lang="en-IN" dirty="0"/>
              <a:t> Salesforce’s “Bring Your Own Lake” (BYOL) Data Sharing with Snowflake allows real-time integration without duplicating data, enabling faster insights.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734852-577D-6E8E-EB99-8116A3010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635" y="3653074"/>
            <a:ext cx="7010400" cy="275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222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031503-4A37-6A77-0198-5201C893E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BDDCD7C-2EA0-70ED-5F05-7F19255B5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F06B6-F74F-C14E-AC05-9868EB920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79" y="774479"/>
            <a:ext cx="7188939" cy="4623431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50000"/>
              </a:lnSpc>
              <a:spcAft>
                <a:spcPts val="500"/>
              </a:spcAft>
            </a:pPr>
            <a:r>
              <a:rPr lang="en-US" sz="2000" b="1" dirty="0"/>
              <a:t>	Salesforce and Snowflake Data Synchronization Options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dirty="0"/>
              <a:t>Connecting Salesforce and Snowflake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b="1" dirty="0"/>
              <a:t>Content:</a:t>
            </a:r>
            <a:r>
              <a:rPr lang="en-US" sz="2000" dirty="0"/>
              <a:t> Overview of connector types:</a:t>
            </a:r>
            <a:br>
              <a:rPr lang="en-US" sz="2000" dirty="0"/>
            </a:br>
            <a:r>
              <a:rPr lang="en-US" sz="2000" b="1" dirty="0"/>
              <a:t>Snowflake Connector:</a:t>
            </a:r>
            <a:r>
              <a:rPr lang="en-US" sz="2000" dirty="0"/>
              <a:t> Pulls Snowflake data into Salesforce for analytics.</a:t>
            </a:r>
            <a:br>
              <a:rPr lang="en-US" sz="2000" dirty="0"/>
            </a:br>
            <a:r>
              <a:rPr lang="en-US" sz="2000" b="1" dirty="0"/>
              <a:t>Direct Connector:</a:t>
            </a:r>
            <a:r>
              <a:rPr lang="en-US" sz="2000" dirty="0"/>
              <a:t> Provides live access to Snowflake data in Salesforce.</a:t>
            </a:r>
            <a:br>
              <a:rPr lang="en-US" sz="2000" dirty="0"/>
            </a:br>
            <a:r>
              <a:rPr lang="en-US" sz="2000" b="1" dirty="0"/>
              <a:t>Output Connector:</a:t>
            </a:r>
            <a:r>
              <a:rPr lang="en-US" sz="2000" dirty="0"/>
              <a:t> Exports Salesforce data to Snowflake for more complex analysis.</a:t>
            </a:r>
            <a:br>
              <a:rPr lang="en-US" sz="2000" dirty="0"/>
            </a:br>
            <a:r>
              <a:rPr lang="en-US" sz="2000" b="1" dirty="0"/>
              <a:t>Third-Party Connectors:</a:t>
            </a:r>
            <a:r>
              <a:rPr lang="en-US" sz="2000" dirty="0"/>
              <a:t> Additional options for ETL, data pipelines, and streaming.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65ADFE-C19A-5112-AC8F-E0878E781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9897" y="929147"/>
            <a:ext cx="4610100" cy="462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78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AEC7A8-F0DC-6A36-44B2-1C702F51B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A30E27-D0B7-6690-7EFA-14A3DC003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50E33B-1022-A8D0-1647-0A8341A05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34" y="0"/>
            <a:ext cx="12188951" cy="234461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800" b="1" dirty="0"/>
              <a:t>		</a:t>
            </a:r>
            <a:br>
              <a:rPr lang="en-US" sz="1800" dirty="0"/>
            </a:br>
            <a:br>
              <a:rPr lang="en-US" sz="1800" dirty="0"/>
            </a:br>
            <a:br>
              <a:rPr lang="en-US" sz="1400" dirty="0"/>
            </a:b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4C428A-765C-F6A5-0C03-61C48D9C3BD9}"/>
              </a:ext>
            </a:extLst>
          </p:cNvPr>
          <p:cNvSpPr txBox="1"/>
          <p:nvPr/>
        </p:nvSpPr>
        <p:spPr>
          <a:xfrm>
            <a:off x="0" y="122818"/>
            <a:ext cx="1199833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				Real-Time Insights with Zero ETL</a:t>
            </a:r>
          </a:p>
          <a:p>
            <a:r>
              <a:rPr lang="en-US" dirty="0"/>
              <a:t>				Zero ETL for Real-Time Data and AI Insights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Direct Access to Current Data:</a:t>
            </a:r>
            <a:r>
              <a:rPr lang="en-US" dirty="0"/>
              <a:t> Eliminates the need for traditional ETL processes, with Snowflake acting as a supercharged data platform for Salesforce.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Streamlined Data Management:</a:t>
            </a:r>
            <a:r>
              <a:rPr lang="en-US" dirty="0"/>
              <a:t> Reduces costs and complexity, aligning with Snowflake’s goal of creating a “Zero-ETL” environment.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Outcome:</a:t>
            </a:r>
            <a:r>
              <a:rPr lang="en-US" dirty="0"/>
              <a:t> Faster, more accurate decision-making with AI/ML integration.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Example:</a:t>
            </a:r>
            <a:r>
              <a:rPr lang="en-US" dirty="0"/>
              <a:t> Retailers using Snowflake and Salesforce for dynamic inventory management and targeted marketing.</a:t>
            </a:r>
          </a:p>
        </p:txBody>
      </p:sp>
      <p:pic>
        <p:nvPicPr>
          <p:cNvPr id="7" name="Picture 6" descr="A diagram of a snowflake&#10;&#10;Description automatically generated">
            <a:extLst>
              <a:ext uri="{FF2B5EF4-FFF2-40B4-BE49-F238E27FC236}">
                <a16:creationId xmlns:a16="http://schemas.microsoft.com/office/drawing/2014/main" id="{DA90390A-6D95-A601-54FA-FFE68C58B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896" y="2888342"/>
            <a:ext cx="6331927" cy="384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053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40FA4F-F5E2-FFAB-B40B-4541B16CD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56B142-8974-9ACD-CBF1-973C0BC12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89B27-8EA6-CBF6-0F80-F4A5AF714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34" y="0"/>
            <a:ext cx="12188951" cy="234461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800" b="1" dirty="0"/>
              <a:t>		</a:t>
            </a:r>
            <a:br>
              <a:rPr lang="en-US" sz="1800" dirty="0"/>
            </a:br>
            <a:br>
              <a:rPr lang="en-US" sz="1800" dirty="0"/>
            </a:br>
            <a:br>
              <a:rPr lang="en-US" sz="1400" dirty="0"/>
            </a:b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F55D98-6AF4-B847-1AAF-DFE62C6E5D18}"/>
              </a:ext>
            </a:extLst>
          </p:cNvPr>
          <p:cNvSpPr txBox="1"/>
          <p:nvPr/>
        </p:nvSpPr>
        <p:spPr>
          <a:xfrm>
            <a:off x="96834" y="0"/>
            <a:ext cx="11998332" cy="3153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			Data-Driven Engagement Use Cases</a:t>
            </a:r>
          </a:p>
          <a:p>
            <a:r>
              <a:rPr lang="en-US" dirty="0"/>
              <a:t>			Unlocking Customer Insights Across Roles</a:t>
            </a:r>
          </a:p>
          <a:p>
            <a:r>
              <a:rPr lang="en-US" dirty="0"/>
              <a:t>Examples of role-specific benefits: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Data Scientists:</a:t>
            </a:r>
            <a:r>
              <a:rPr lang="en-US" dirty="0"/>
              <a:t> Build propensity models using Snowflake’s analytics capabilities.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Marketers:</a:t>
            </a:r>
            <a:r>
              <a:rPr lang="en-US" dirty="0"/>
              <a:t> Enhance segmentation and personalize campaigns by combining CRM and non-CRM data.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Sales Teams:</a:t>
            </a:r>
            <a:r>
              <a:rPr lang="en-US" dirty="0"/>
              <a:t> Utilize intelligent forecasting and performance analytics by integrating Salesforce CRM data with third-party data in Snowflake.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Analysts:</a:t>
            </a:r>
            <a:r>
              <a:rPr lang="en-US" dirty="0"/>
              <a:t> Merge historical sales and contact data with external data sources in Snowflake for strategic insights.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8D876-5AB7-7EC8-B663-22D6BC1BB8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713" y="3229898"/>
            <a:ext cx="6400800" cy="325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62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42D4A2-AFDA-F0BF-021B-E47D96CCA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FA4AF4-70EF-46B5-B52A-0D5FDB0CB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C3CCAE-453E-7251-5642-633FBF1C7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34" y="0"/>
            <a:ext cx="12188951" cy="234461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800" b="1" dirty="0"/>
              <a:t>		</a:t>
            </a:r>
            <a:br>
              <a:rPr lang="en-US" sz="1800" dirty="0"/>
            </a:br>
            <a:br>
              <a:rPr lang="en-US" sz="1800" dirty="0"/>
            </a:br>
            <a:br>
              <a:rPr lang="en-US" sz="1400" dirty="0"/>
            </a:b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59399F-BE2E-4FDB-1C7B-675212968A9F}"/>
              </a:ext>
            </a:extLst>
          </p:cNvPr>
          <p:cNvSpPr txBox="1"/>
          <p:nvPr/>
        </p:nvSpPr>
        <p:spPr>
          <a:xfrm>
            <a:off x="96834" y="0"/>
            <a:ext cx="11998332" cy="2876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		Enhanced Security and Compliance with Dynamic Data Masking</a:t>
            </a:r>
          </a:p>
          <a:p>
            <a:r>
              <a:rPr lang="en-US" dirty="0"/>
              <a:t>			Protect Customer Data with Dynamic Data Masking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Secure PII Management:</a:t>
            </a:r>
            <a:r>
              <a:rPr lang="en-US" dirty="0"/>
              <a:t> Role-based access controls to safeguard sensitive data.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Compliance:</a:t>
            </a:r>
            <a:r>
              <a:rPr lang="en-US" dirty="0"/>
              <a:t> Supports GDPR, CCPA, and other privacy regulations.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Data Masking for Privacy:</a:t>
            </a:r>
            <a:r>
              <a:rPr lang="en-US" dirty="0"/>
              <a:t> Allows data usage for analytics while ensuring privacy.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Benefit for Salesforce Customers:</a:t>
            </a:r>
            <a:r>
              <a:rPr lang="en-US" dirty="0"/>
              <a:t> Ensures that data in both platforms meets stringent security and privacy standards.</a:t>
            </a:r>
          </a:p>
        </p:txBody>
      </p:sp>
      <p:pic>
        <p:nvPicPr>
          <p:cNvPr id="6" name="Picture 5" descr="A diagram of data masking&#10;&#10;Description automatically generated">
            <a:extLst>
              <a:ext uri="{FF2B5EF4-FFF2-40B4-BE49-F238E27FC236}">
                <a16:creationId xmlns:a16="http://schemas.microsoft.com/office/drawing/2014/main" id="{BE3C4721-D661-75F2-2F06-98D6C432C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6725" y="2617360"/>
            <a:ext cx="5276850" cy="396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142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0DA42C-B6F8-3172-8543-18B787B61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EDD361-E767-A6A5-21DA-7965B92C5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6D5A8B-0CAE-6080-4A4C-562000C83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34" y="0"/>
            <a:ext cx="12188951" cy="234461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800" b="1" dirty="0"/>
              <a:t>		</a:t>
            </a:r>
            <a:br>
              <a:rPr lang="en-US" sz="1800" dirty="0"/>
            </a:br>
            <a:br>
              <a:rPr lang="en-US" sz="1800" dirty="0"/>
            </a:br>
            <a:br>
              <a:rPr lang="en-US" sz="1400" dirty="0"/>
            </a:b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25665B-3EA8-3232-5316-FDAA49B0EA98}"/>
              </a:ext>
            </a:extLst>
          </p:cNvPr>
          <p:cNvSpPr txBox="1"/>
          <p:nvPr/>
        </p:nvSpPr>
        <p:spPr>
          <a:xfrm>
            <a:off x="228600" y="12680"/>
            <a:ext cx="11866566" cy="3089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		Private Data Exchange for Cross-Functional Collaboration</a:t>
            </a:r>
          </a:p>
          <a:p>
            <a:r>
              <a:rPr lang="en-US" dirty="0"/>
              <a:t>		Streamlining Data Collaboration with Private Data Exchange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Secure Data Sharing Across Departments:</a:t>
            </a:r>
            <a:r>
              <a:rPr lang="en-US" dirty="0"/>
              <a:t> Enhances insights and collaboration across business units.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Federated Data Operations:</a:t>
            </a:r>
            <a:r>
              <a:rPr lang="en-US" dirty="0"/>
              <a:t> Facilitates data access within organizations and allows data teams to securely share insights.</a:t>
            </a:r>
          </a:p>
          <a:p>
            <a:pPr marL="742950" lvl="1" indent="-285750">
              <a:lnSpc>
                <a:spcPct val="15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Data Monetization Opportunities:</a:t>
            </a:r>
            <a:r>
              <a:rPr lang="en-US" dirty="0"/>
              <a:t> Enables data monetization with trusted partners by creating a secure, private data exchange environment.</a:t>
            </a:r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FAA84C1A-AE17-5B99-0647-E341B04D51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014" y="2957785"/>
            <a:ext cx="6629400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729725"/>
      </p:ext>
    </p:extLst>
  </p:cSld>
  <p:clrMapOvr>
    <a:masterClrMapping/>
  </p:clrMapOvr>
</p:sld>
</file>

<file path=ppt/theme/theme1.xml><?xml version="1.0" encoding="utf-8"?>
<a:theme xmlns:a="http://schemas.openxmlformats.org/drawingml/2006/main" name="V2Solutions-SG-Theme">
  <a:themeElements>
    <a:clrScheme name="Custom 2">
      <a:dk1>
        <a:srgbClr val="1E1E1E"/>
      </a:dk1>
      <a:lt1>
        <a:srgbClr val="FFFFFF"/>
      </a:lt1>
      <a:dk2>
        <a:srgbClr val="3F598C"/>
      </a:dk2>
      <a:lt2>
        <a:srgbClr val="F2F2F2"/>
      </a:lt2>
      <a:accent1>
        <a:srgbClr val="002F5E"/>
      </a:accent1>
      <a:accent2>
        <a:srgbClr val="738AC2"/>
      </a:accent2>
      <a:accent3>
        <a:srgbClr val="526374"/>
      </a:accent3>
      <a:accent4>
        <a:srgbClr val="CEDFFB"/>
      </a:accent4>
      <a:accent5>
        <a:srgbClr val="D7EBEF"/>
      </a:accent5>
      <a:accent6>
        <a:srgbClr val="F05924"/>
      </a:accent6>
      <a:hlink>
        <a:srgbClr val="0096FF"/>
      </a:hlink>
      <a:folHlink>
        <a:srgbClr val="CA64D4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>
            <a:lumMod val="20000"/>
            <a:lumOff val="80000"/>
          </a:schemeClr>
        </a:solidFill>
        <a:ln w="6350">
          <a:noFill/>
        </a:ln>
      </a:spPr>
      <a:bodyPr lIns="36000" tIns="36000" rIns="36000" bIns="36000" rtlCol="0" anchor="ctr"/>
      <a:lstStyle>
        <a:defPPr algn="ctr">
          <a:defRPr sz="1100" dirty="0">
            <a:solidFill>
              <a:sysClr val="windowText" lastClr="000000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>
            <a:solidFill>
              <a:schemeClr val="bg2">
                <a:lumMod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159E36ECC5B843B6EA7A238C9B5127" ma:contentTypeVersion="14" ma:contentTypeDescription="Create a new document." ma:contentTypeScope="" ma:versionID="fd40c328d875a2e8ca91f198073222e0">
  <xsd:schema xmlns:xsd="http://www.w3.org/2001/XMLSchema" xmlns:xs="http://www.w3.org/2001/XMLSchema" xmlns:p="http://schemas.microsoft.com/office/2006/metadata/properties" xmlns:ns3="88538b49-ab83-439a-b677-78e46df4921b" xmlns:ns4="1878590f-5734-422d-adcb-30a7060a1b66" targetNamespace="http://schemas.microsoft.com/office/2006/metadata/properties" ma:root="true" ma:fieldsID="f45d3caf012c2675d6a3dba2239908dc" ns3:_="" ns4:_="">
    <xsd:import namespace="88538b49-ab83-439a-b677-78e46df4921b"/>
    <xsd:import namespace="1878590f-5734-422d-adcb-30a7060a1b66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538b49-ab83-439a-b677-78e46df4921b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78590f-5734-422d-adcb-30a7060a1b66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8538b49-ab83-439a-b677-78e46df4921b" xsi:nil="true"/>
  </documentManagement>
</p:properties>
</file>

<file path=customXml/itemProps1.xml><?xml version="1.0" encoding="utf-8"?>
<ds:datastoreItem xmlns:ds="http://schemas.openxmlformats.org/officeDocument/2006/customXml" ds:itemID="{DC2B30D9-B2A4-4848-A443-D008BB9A6D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8538b49-ab83-439a-b677-78e46df4921b"/>
    <ds:schemaRef ds:uri="1878590f-5734-422d-adcb-30a7060a1b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71D9635-D792-408D-8E33-3EFEF7EE7A4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C130BC-08D4-4D3C-A30C-0863E9857926}">
  <ds:schemaRefs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www.w3.org/XML/1998/namespace"/>
    <ds:schemaRef ds:uri="88538b49-ab83-439a-b677-78e46df4921b"/>
    <ds:schemaRef ds:uri="http://schemas.microsoft.com/office/2006/metadata/properties"/>
    <ds:schemaRef ds:uri="http://purl.org/dc/terms/"/>
    <ds:schemaRef ds:uri="http://schemas.microsoft.com/office/infopath/2007/PartnerControls"/>
    <ds:schemaRef ds:uri="1878590f-5734-422d-adcb-30a7060a1b6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8413</TotalTime>
  <Words>809</Words>
  <Application>Microsoft Office PowerPoint</Application>
  <PresentationFormat>Widescreen</PresentationFormat>
  <Paragraphs>44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Courier New</vt:lpstr>
      <vt:lpstr>Poppins</vt:lpstr>
      <vt:lpstr>V2Solutions-SG-Theme</vt:lpstr>
      <vt:lpstr>The Power of Data Integration: Salesforce and Snowflake</vt:lpstr>
      <vt:lpstr>Introduction to Salesforce and Snowflake Integration    Why Integrate Salesforce with Snowflake? Salesforce: Leading CRM and customer data platform. Snowflake: Advanced data platform for analytics, storage, and data sharing. Goal: Combine strengths to improve business performance, reduce time-to-value, and maximize data asset returns. </vt:lpstr>
      <vt:lpstr>   Rationale for Integration, Why Integrate Snowflake with Salesforce?      Enhanced Analytics and Insights: Traditionally, companies extracted Salesforce data into data warehouses or BI platforms for analytics, reports, and predictive models. With the growth of Salesforce, more data-intensive insights are now needed. Plug-and-Play Solution: Snowflake provides an easy-to-setup integration that doesn’t require complex database management or development. Increased Value from Data: Extracts greater value from Salesforce data, enabling unified, in-depth analytics and data-driven decisions. Real-Time and Scalable Data Management: Offers real-time data access and scalability to handle structured and unstructured data.   </vt:lpstr>
      <vt:lpstr>     </vt:lpstr>
      <vt:lpstr> Salesforce and Snowflake Data Synchronization Options   Connecting Salesforce and Snowflake   Content: Overview of connector types: Snowflake Connector: Pulls Snowflake data into Salesforce for analytics. Direct Connector: Provides live access to Snowflake data in Salesforce. Output Connector: Exports Salesforce data to Snowflake for more complex analysis. Third-Party Connectors: Additional options for ETL, data pipelines, and streaming.</vt:lpstr>
      <vt:lpstr>     </vt:lpstr>
      <vt:lpstr>     </vt:lpstr>
      <vt:lpstr>     </vt:lpstr>
      <vt:lpstr>     </vt:lpstr>
      <vt:lpstr>          Snowflake and Salesforce’s Data Cloud Partnership    Shaping the Future of Data and AI-Driven Success  Bi-Directional Data Sharing and BYOL (Bring Your Own Lake): Plans for seamless, real-time data access across the Salesforce Customer 360 and Snowflake’s Data Cloud. Impact: Improved customer experiences through AI-powered insights and real-time data synchronization. Continuous Innovation: Snowflake and Salesforce's shared vision for a unified, data-driven future where customers can access timely, relevant insights effortlessly. Visual: Use a futuristic or innovation-themed icon. 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Collection and Mining Tools</dc:title>
  <dc:creator>Pruthav Shingadia</dc:creator>
  <cp:lastModifiedBy>Mohammed Sadiq</cp:lastModifiedBy>
  <cp:revision>90</cp:revision>
  <dcterms:created xsi:type="dcterms:W3CDTF">2024-08-29T13:14:00Z</dcterms:created>
  <dcterms:modified xsi:type="dcterms:W3CDTF">2024-11-05T10:54:33Z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0x01010055159E36ECC5B843B6EA7A238C9B5127</vt:lpwstr>
  </property>
  <property fmtid="{D5CDD505-2E9C-101B-9397-08002B2CF9AE}" pid="3" name="MediaServiceImageTags">
    <vt:lpwstr/>
  </property>
</Properties>
</file>

<file path=docProps/thumbnail.jpeg>
</file>